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41" r:id="rId4"/>
    <p:sldId id="386" r:id="rId6"/>
    <p:sldId id="449" r:id="rId7"/>
    <p:sldId id="587" r:id="rId8"/>
    <p:sldId id="588" r:id="rId9"/>
    <p:sldId id="589" r:id="rId10"/>
    <p:sldId id="586" r:id="rId11"/>
    <p:sldId id="541" r:id="rId12"/>
    <p:sldId id="542" r:id="rId13"/>
    <p:sldId id="543" r:id="rId14"/>
    <p:sldId id="591" r:id="rId15"/>
    <p:sldId id="592" r:id="rId16"/>
    <p:sldId id="593" r:id="rId17"/>
    <p:sldId id="594" r:id="rId18"/>
    <p:sldId id="595" r:id="rId19"/>
    <p:sldId id="596" r:id="rId20"/>
    <p:sldId id="597" r:id="rId21"/>
    <p:sldId id="598" r:id="rId22"/>
    <p:sldId id="599" r:id="rId23"/>
    <p:sldId id="600" r:id="rId24"/>
    <p:sldId id="601" r:id="rId25"/>
    <p:sldId id="603" r:id="rId26"/>
    <p:sldId id="609" r:id="rId27"/>
    <p:sldId id="585" r:id="rId28"/>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FFFFF"/>
    <a:srgbClr val="4EAA76"/>
    <a:srgbClr val="7E8DAA"/>
    <a:srgbClr val="376092"/>
    <a:srgbClr val="2B83E5"/>
    <a:srgbClr val="E4D2D4"/>
    <a:srgbClr val="EDEEF1"/>
    <a:srgbClr val="F0F2F3"/>
    <a:srgbClr val="4F80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77" d="100"/>
          <a:sy n="77" d="100"/>
        </p:scale>
        <p:origin x="66" y="54"/>
      </p:cViewPr>
      <p:guideLst>
        <p:guide orient="horz" pos="4337"/>
        <p:guide pos="3736"/>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E4FFA8-7E0C-4803-A4C6-3DDD6AB6E33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7CD64D-B72C-4FF8-85BB-4AA899BC1DF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511" y="2129644"/>
            <a:ext cx="10366577" cy="1471928"/>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022" y="3887074"/>
            <a:ext cx="8537555" cy="1751087"/>
          </a:xfrm>
          <a:prstGeom prst="rect">
            <a:avLst/>
          </a:prstGeom>
        </p:spPr>
        <p:txBody>
          <a:bodyPr/>
          <a:lstStyle>
            <a:lvl1pPr marL="0" indent="0" algn="ctr">
              <a:buNone/>
              <a:defRPr/>
            </a:lvl1pPr>
            <a:lvl2pPr marL="608965" indent="0" algn="ctr">
              <a:buNone/>
              <a:defRPr/>
            </a:lvl2pPr>
            <a:lvl3pPr marL="1217930" indent="0" algn="ctr">
              <a:buNone/>
              <a:defRPr/>
            </a:lvl3pPr>
            <a:lvl4pPr marL="1827530" indent="0" algn="ctr">
              <a:buNone/>
              <a:defRPr/>
            </a:lvl4pPr>
            <a:lvl5pPr marL="2436495" indent="0" algn="ctr">
              <a:buNone/>
              <a:defRPr/>
            </a:lvl5pPr>
            <a:lvl6pPr marL="3045460" indent="0" algn="ctr">
              <a:buNone/>
              <a:defRPr/>
            </a:lvl6pPr>
            <a:lvl7pPr marL="3654425" indent="0" algn="ctr">
              <a:buNone/>
              <a:defRPr/>
            </a:lvl7pPr>
            <a:lvl8pPr marL="4263390" indent="0" algn="ctr">
              <a:buNone/>
              <a:defRPr/>
            </a:lvl8pPr>
            <a:lvl9pPr marL="4872355"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74" y="1600934"/>
            <a:ext cx="10976251" cy="4525756"/>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201" y="4407325"/>
            <a:ext cx="10366575" cy="1361956"/>
          </a:xfrm>
          <a:prstGeom prst="rect">
            <a:avLst/>
          </a:prstGeom>
        </p:spPr>
        <p:txBody>
          <a:bodyPr anchor="t"/>
          <a:lstStyle>
            <a:lvl1pPr algn="l">
              <a:defRPr sz="533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201" y="2907904"/>
            <a:ext cx="10366575" cy="1499420"/>
          </a:xfrm>
          <a:prstGeom prst="rect">
            <a:avLst/>
          </a:prstGeom>
        </p:spPr>
        <p:txBody>
          <a:bodyPr anchor="b"/>
          <a:lstStyle>
            <a:lvl1pPr marL="0" indent="0">
              <a:buNone/>
              <a:defRPr sz="2665"/>
            </a:lvl1pPr>
            <a:lvl2pPr marL="608965" indent="0">
              <a:buNone/>
              <a:defRPr sz="2400"/>
            </a:lvl2pPr>
            <a:lvl3pPr marL="1217930" indent="0">
              <a:buNone/>
              <a:defRPr sz="2130"/>
            </a:lvl3pPr>
            <a:lvl4pPr marL="1827530" indent="0">
              <a:buNone/>
              <a:defRPr sz="1865"/>
            </a:lvl4pPr>
            <a:lvl5pPr marL="2436495" indent="0">
              <a:buNone/>
              <a:defRPr sz="1865"/>
            </a:lvl5pPr>
            <a:lvl6pPr marL="3045460" indent="0">
              <a:buNone/>
              <a:defRPr sz="1865"/>
            </a:lvl6pPr>
            <a:lvl7pPr marL="3654425" indent="0">
              <a:buNone/>
              <a:defRPr sz="1865"/>
            </a:lvl7pPr>
            <a:lvl8pPr marL="4263390" indent="0">
              <a:buNone/>
              <a:defRPr sz="1865"/>
            </a:lvl8pPr>
            <a:lvl9pPr marL="4872355" indent="0">
              <a:buNone/>
              <a:defRPr sz="1865"/>
            </a:lvl9pPr>
          </a:lstStyle>
          <a:p>
            <a:pPr lvl="0"/>
            <a:r>
              <a:rPr lang="zh-CN" altLang="en-US"/>
              <a:t>单击此处编辑母版文本样式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74" y="1600934"/>
            <a:ext cx="5385454" cy="4525756"/>
          </a:xfrm>
          <a:prstGeom prst="rect">
            <a:avLst/>
          </a:prstGeom>
        </p:spPr>
        <p:txBody>
          <a:bodyPr/>
          <a:lstStyle>
            <a:lvl1pPr>
              <a:defRPr sz="3730"/>
            </a:lvl1pPr>
            <a:lvl2pPr>
              <a:defRPr sz="319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8353" y="1600934"/>
            <a:ext cx="5387572" cy="4525756"/>
          </a:xfrm>
          <a:prstGeom prst="rect">
            <a:avLst/>
          </a:prstGeom>
        </p:spPr>
        <p:txBody>
          <a:bodyPr/>
          <a:lstStyle>
            <a:lvl1pPr>
              <a:defRPr sz="3730"/>
            </a:lvl1pPr>
            <a:lvl2pPr>
              <a:defRPr sz="319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74" y="1535373"/>
            <a:ext cx="5387572" cy="638681"/>
          </a:xfrm>
          <a:prstGeom prst="rect">
            <a:avLst/>
          </a:prstGeom>
        </p:spPr>
        <p:txBody>
          <a:bodyPr anchor="b"/>
          <a:lstStyle>
            <a:lvl1pPr marL="0" indent="0">
              <a:buNone/>
              <a:defRPr sz="3195" b="1"/>
            </a:lvl1pPr>
            <a:lvl2pPr marL="608965" indent="0">
              <a:buNone/>
              <a:defRPr sz="2665" b="1"/>
            </a:lvl2pPr>
            <a:lvl3pPr marL="1217930" indent="0">
              <a:buNone/>
              <a:defRPr sz="2400" b="1"/>
            </a:lvl3pPr>
            <a:lvl4pPr marL="1827530" indent="0">
              <a:buNone/>
              <a:defRPr sz="2130" b="1"/>
            </a:lvl4pPr>
            <a:lvl5pPr marL="2436495" indent="0">
              <a:buNone/>
              <a:defRPr sz="2130" b="1"/>
            </a:lvl5pPr>
            <a:lvl6pPr marL="3045460" indent="0">
              <a:buNone/>
              <a:defRPr sz="2130" b="1"/>
            </a:lvl6pPr>
            <a:lvl7pPr marL="3654425" indent="0">
              <a:buNone/>
              <a:defRPr sz="2130" b="1"/>
            </a:lvl7pPr>
            <a:lvl8pPr marL="4263390" indent="0">
              <a:buNone/>
              <a:defRPr sz="2130" b="1"/>
            </a:lvl8pPr>
            <a:lvl9pPr marL="4872355" indent="0">
              <a:buNone/>
              <a:defRPr sz="213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74" y="2174055"/>
            <a:ext cx="5387572" cy="3952635"/>
          </a:xfrm>
          <a:prstGeom prst="rect">
            <a:avLst/>
          </a:prstGeom>
        </p:spPr>
        <p:txBody>
          <a:bodyPr/>
          <a:lstStyle>
            <a:lvl1pPr>
              <a:defRPr sz="3195"/>
            </a:lvl1pPr>
            <a:lvl2pPr>
              <a:defRPr sz="2665"/>
            </a:lvl2pPr>
            <a:lvl3pPr>
              <a:defRPr sz="2400"/>
            </a:lvl3pPr>
            <a:lvl4pPr>
              <a:defRPr sz="2130"/>
            </a:lvl4pPr>
            <a:lvl5pPr>
              <a:defRPr sz="2130"/>
            </a:lvl5pPr>
            <a:lvl6pPr>
              <a:defRPr sz="2130"/>
            </a:lvl6pPr>
            <a:lvl7pPr>
              <a:defRPr sz="2130"/>
            </a:lvl7pPr>
            <a:lvl8pPr>
              <a:defRPr sz="2130"/>
            </a:lvl8pPr>
            <a:lvl9pPr>
              <a:defRPr sz="213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6237" y="1535373"/>
            <a:ext cx="5389688" cy="638681"/>
          </a:xfrm>
          <a:prstGeom prst="rect">
            <a:avLst/>
          </a:prstGeom>
        </p:spPr>
        <p:txBody>
          <a:bodyPr anchor="b"/>
          <a:lstStyle>
            <a:lvl1pPr marL="0" indent="0">
              <a:buNone/>
              <a:defRPr sz="3195" b="1"/>
            </a:lvl1pPr>
            <a:lvl2pPr marL="608965" indent="0">
              <a:buNone/>
              <a:defRPr sz="2665" b="1"/>
            </a:lvl2pPr>
            <a:lvl3pPr marL="1217930" indent="0">
              <a:buNone/>
              <a:defRPr sz="2400" b="1"/>
            </a:lvl3pPr>
            <a:lvl4pPr marL="1827530" indent="0">
              <a:buNone/>
              <a:defRPr sz="2130" b="1"/>
            </a:lvl4pPr>
            <a:lvl5pPr marL="2436495" indent="0">
              <a:buNone/>
              <a:defRPr sz="2130" b="1"/>
            </a:lvl5pPr>
            <a:lvl6pPr marL="3045460" indent="0">
              <a:buNone/>
              <a:defRPr sz="2130" b="1"/>
            </a:lvl6pPr>
            <a:lvl7pPr marL="3654425" indent="0">
              <a:buNone/>
              <a:defRPr sz="2130" b="1"/>
            </a:lvl7pPr>
            <a:lvl8pPr marL="4263390" indent="0">
              <a:buNone/>
              <a:defRPr sz="2130" b="1"/>
            </a:lvl8pPr>
            <a:lvl9pPr marL="4872355" indent="0">
              <a:buNone/>
              <a:defRPr sz="213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6237" y="2174055"/>
            <a:ext cx="5389688" cy="3952635"/>
          </a:xfrm>
          <a:prstGeom prst="rect">
            <a:avLst/>
          </a:prstGeom>
        </p:spPr>
        <p:txBody>
          <a:bodyPr/>
          <a:lstStyle>
            <a:lvl1pPr>
              <a:defRPr sz="3195"/>
            </a:lvl1pPr>
            <a:lvl2pPr>
              <a:defRPr sz="2665"/>
            </a:lvl2pPr>
            <a:lvl3pPr>
              <a:defRPr sz="2400"/>
            </a:lvl3pPr>
            <a:lvl4pPr>
              <a:defRPr sz="2130"/>
            </a:lvl4pPr>
            <a:lvl5pPr>
              <a:defRPr sz="2130"/>
            </a:lvl5pPr>
            <a:lvl6pPr>
              <a:defRPr sz="2130"/>
            </a:lvl6pPr>
            <a:lvl7pPr>
              <a:defRPr sz="2130"/>
            </a:lvl7pPr>
            <a:lvl8pPr>
              <a:defRPr sz="2130"/>
            </a:lvl8pPr>
            <a:lvl9pPr>
              <a:defRPr sz="213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74" y="272815"/>
            <a:ext cx="4011571" cy="1163161"/>
          </a:xfrm>
          <a:prstGeom prst="rect">
            <a:avLst/>
          </a:prstGeom>
        </p:spPr>
        <p:txBody>
          <a:bodyPr anchor="b"/>
          <a:lstStyle>
            <a:lvl1pPr algn="l">
              <a:defRPr sz="2665" b="1"/>
            </a:lvl1pPr>
          </a:lstStyle>
          <a:p>
            <a:r>
              <a:rPr lang="zh-CN" altLang="en-US"/>
              <a:t>单击此处编辑母版标题样式</a:t>
            </a:r>
            <a:endParaRPr lang="zh-CN" altLang="en-US"/>
          </a:p>
        </p:txBody>
      </p:sp>
      <p:sp>
        <p:nvSpPr>
          <p:cNvPr id="3" name="内容占位符 2"/>
          <p:cNvSpPr>
            <a:spLocks noGrp="1"/>
          </p:cNvSpPr>
          <p:nvPr>
            <p:ph idx="1"/>
          </p:nvPr>
        </p:nvSpPr>
        <p:spPr>
          <a:xfrm>
            <a:off x="4767313" y="272815"/>
            <a:ext cx="6818612" cy="5853874"/>
          </a:xfrm>
          <a:prstGeom prst="rect">
            <a:avLst/>
          </a:prstGeom>
        </p:spPr>
        <p:txBody>
          <a:bodyPr/>
          <a:lstStyle>
            <a:lvl1pPr>
              <a:defRPr sz="4265"/>
            </a:lvl1pPr>
            <a:lvl2pPr>
              <a:defRPr sz="3730"/>
            </a:lvl2pPr>
            <a:lvl3pPr>
              <a:defRPr sz="3195"/>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74" y="1435976"/>
            <a:ext cx="4011571" cy="4690713"/>
          </a:xfrm>
          <a:prstGeom prst="rect">
            <a:avLst/>
          </a:prstGeom>
        </p:spPr>
        <p:txBody>
          <a:bodyPr/>
          <a:lstStyle>
            <a:lvl1pPr marL="0" indent="0">
              <a:buNone/>
              <a:defRPr sz="1865"/>
            </a:lvl1pPr>
            <a:lvl2pPr marL="608965" indent="0">
              <a:buNone/>
              <a:defRPr sz="1600"/>
            </a:lvl2pPr>
            <a:lvl3pPr marL="1217930" indent="0">
              <a:buNone/>
              <a:defRPr sz="1330"/>
            </a:lvl3pPr>
            <a:lvl4pPr marL="1827530" indent="0">
              <a:buNone/>
              <a:defRPr sz="1200"/>
            </a:lvl4pPr>
            <a:lvl5pPr marL="2436495" indent="0">
              <a:buNone/>
              <a:defRPr sz="1200"/>
            </a:lvl5pPr>
            <a:lvl6pPr marL="3045460" indent="0">
              <a:buNone/>
              <a:defRPr sz="1200"/>
            </a:lvl6pPr>
            <a:lvl7pPr marL="3654425" indent="0">
              <a:buNone/>
              <a:defRPr sz="1200"/>
            </a:lvl7pPr>
            <a:lvl8pPr marL="4263390" indent="0">
              <a:buNone/>
              <a:defRPr sz="1200"/>
            </a:lvl8pPr>
            <a:lvl9pPr marL="4872355" indent="0">
              <a:buNone/>
              <a:defRPr sz="1200"/>
            </a:lvl9pPr>
          </a:lstStyle>
          <a:p>
            <a:pPr lvl="0"/>
            <a:r>
              <a:rPr lang="zh-CN" altLang="en-US"/>
              <a:t>单击此处编辑母版文本样式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08" y="4800685"/>
            <a:ext cx="7318205" cy="566777"/>
          </a:xfrm>
          <a:prstGeom prst="rect">
            <a:avLst/>
          </a:prstGeom>
        </p:spPr>
        <p:txBody>
          <a:bodyPr anchor="b"/>
          <a:lstStyle>
            <a:lvl1pPr algn="l">
              <a:defRPr sz="266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008" y="613303"/>
            <a:ext cx="7318205" cy="4115477"/>
          </a:xfrm>
          <a:prstGeom prst="rect">
            <a:avLst/>
          </a:prstGeom>
        </p:spPr>
        <p:txBody>
          <a:bodyPr/>
          <a:lstStyle>
            <a:lvl1pPr marL="0" indent="0">
              <a:buNone/>
              <a:defRPr sz="4265"/>
            </a:lvl1pPr>
            <a:lvl2pPr marL="608965" indent="0">
              <a:buNone/>
              <a:defRPr sz="3730"/>
            </a:lvl2pPr>
            <a:lvl3pPr marL="1217930" indent="0">
              <a:buNone/>
              <a:defRPr sz="3195"/>
            </a:lvl3pPr>
            <a:lvl4pPr marL="1827530" indent="0">
              <a:buNone/>
              <a:defRPr sz="2665"/>
            </a:lvl4pPr>
            <a:lvl5pPr marL="2436495" indent="0">
              <a:buNone/>
              <a:defRPr sz="2665"/>
            </a:lvl5pPr>
            <a:lvl6pPr marL="3045460" indent="0">
              <a:buNone/>
              <a:defRPr sz="2665"/>
            </a:lvl6pPr>
            <a:lvl7pPr marL="3654425" indent="0">
              <a:buNone/>
              <a:defRPr sz="2665"/>
            </a:lvl7pPr>
            <a:lvl8pPr marL="4263390" indent="0">
              <a:buNone/>
              <a:defRPr sz="2665"/>
            </a:lvl8pPr>
            <a:lvl9pPr marL="4872355" indent="0">
              <a:buNone/>
              <a:defRPr sz="2665"/>
            </a:lvl9pPr>
          </a:lstStyle>
          <a:p>
            <a:endParaRPr lang="zh-CN" altLang="en-US"/>
          </a:p>
        </p:txBody>
      </p:sp>
      <p:sp>
        <p:nvSpPr>
          <p:cNvPr id="4" name="文本占位符 3"/>
          <p:cNvSpPr>
            <a:spLocks noGrp="1"/>
          </p:cNvSpPr>
          <p:nvPr>
            <p:ph type="body" sz="half" idx="2"/>
          </p:nvPr>
        </p:nvSpPr>
        <p:spPr>
          <a:xfrm>
            <a:off x="2390008" y="5367461"/>
            <a:ext cx="7318205" cy="805754"/>
          </a:xfrm>
          <a:prstGeom prst="rect">
            <a:avLst/>
          </a:prstGeom>
        </p:spPr>
        <p:txBody>
          <a:bodyPr/>
          <a:lstStyle>
            <a:lvl1pPr marL="0" indent="0">
              <a:buNone/>
              <a:defRPr sz="1865"/>
            </a:lvl1pPr>
            <a:lvl2pPr marL="608965" indent="0">
              <a:buNone/>
              <a:defRPr sz="1600"/>
            </a:lvl2pPr>
            <a:lvl3pPr marL="1217930" indent="0">
              <a:buNone/>
              <a:defRPr sz="1330"/>
            </a:lvl3pPr>
            <a:lvl4pPr marL="1827530" indent="0">
              <a:buNone/>
              <a:defRPr sz="1200"/>
            </a:lvl4pPr>
            <a:lvl5pPr marL="2436495" indent="0">
              <a:buNone/>
              <a:defRPr sz="1200"/>
            </a:lvl5pPr>
            <a:lvl6pPr marL="3045460" indent="0">
              <a:buNone/>
              <a:defRPr sz="1200"/>
            </a:lvl6pPr>
            <a:lvl7pPr marL="3654425" indent="0">
              <a:buNone/>
              <a:defRPr sz="1200"/>
            </a:lvl7pPr>
            <a:lvl8pPr marL="4263390" indent="0">
              <a:buNone/>
              <a:defRPr sz="1200"/>
            </a:lvl8pPr>
            <a:lvl9pPr marL="4872355" indent="0">
              <a:buNone/>
              <a:defRPr sz="1200"/>
            </a:lvl9pPr>
          </a:lstStyle>
          <a:p>
            <a:pPr lvl="0"/>
            <a:r>
              <a:rPr lang="zh-CN" altLang="en-US"/>
              <a:t>单击此处编辑母版文本样式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74" y="1600934"/>
            <a:ext cx="10976251" cy="4525756"/>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392" y="274929"/>
            <a:ext cx="2743533" cy="5851760"/>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74" y="274929"/>
            <a:ext cx="8029493" cy="5851760"/>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74" y="274929"/>
            <a:ext cx="10976251" cy="585176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E24BF-67B8-48BD-9ABF-36DACBACC99B}"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64AD9-C849-45B6-BBCC-5E990A5EEF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5599" cy="68584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814" tIns="60907" rIns="121814" bIns="60907" numCol="1" rtlCol="0" anchor="t" anchorCtr="0" compatLnSpc="1"/>
          <a:lstStyle/>
          <a:p>
            <a:pPr marL="0" marR="0" indent="0" algn="ctr" defTabSz="930275" rtl="0" eaLnBrk="0" fontAlgn="ctr" latinLnBrk="0" hangingPunct="0">
              <a:lnSpc>
                <a:spcPct val="100000"/>
              </a:lnSpc>
              <a:spcBef>
                <a:spcPct val="0"/>
              </a:spcBef>
              <a:spcAft>
                <a:spcPct val="0"/>
              </a:spcAft>
              <a:buClr>
                <a:srgbClr val="FF0000"/>
              </a:buClr>
              <a:buSzPct val="70000"/>
              <a:buFont typeface="Arial" panose="020B0604020202020204" pitchFamily="34" charset="0"/>
              <a:buNone/>
            </a:pPr>
            <a:endParaRPr kumimoji="0" lang="zh-CN" altLang="en-US" sz="1865" b="0" i="0" u="none" strike="noStrike" cap="none" normalizeH="0" baseline="0">
              <a:ln>
                <a:noFill/>
              </a:ln>
              <a:solidFill>
                <a:schemeClr val="tx1"/>
              </a:solidFill>
              <a:effectLst/>
              <a:latin typeface="微软雅黑" panose="020B0503020204020204" pitchFamily="34" charset="-122"/>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1239520" rtl="0" fontAlgn="base">
        <a:spcBef>
          <a:spcPct val="0"/>
        </a:spcBef>
        <a:spcAft>
          <a:spcPct val="0"/>
        </a:spcAft>
        <a:defRPr sz="3865" b="1">
          <a:solidFill>
            <a:schemeClr val="bg1"/>
          </a:solidFill>
          <a:latin typeface="+mj-lt"/>
          <a:ea typeface="+mj-ea"/>
          <a:cs typeface="+mj-cs"/>
          <a:sym typeface="Arial" panose="020B0604020202020204" pitchFamily="34" charset="0"/>
        </a:defRPr>
      </a:lvl1pPr>
      <a:lvl2pPr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2pPr>
      <a:lvl3pPr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3pPr>
      <a:lvl4pPr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4pPr>
      <a:lvl5pPr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5pPr>
      <a:lvl6pPr marL="457200"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6pPr>
      <a:lvl7pPr marL="914400"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7pPr>
      <a:lvl8pPr marL="1371600"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8pPr>
      <a:lvl9pPr marL="1828800"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9pPr>
    </p:titleStyle>
    <p:bodyStyle>
      <a:lvl1pPr marL="245110" indent="-245110" algn="l" defTabSz="0" rtl="0" fontAlgn="base">
        <a:lnSpc>
          <a:spcPct val="120000"/>
        </a:lnSpc>
        <a:spcBef>
          <a:spcPts val="130"/>
        </a:spcBef>
        <a:spcAft>
          <a:spcPct val="0"/>
        </a:spcAft>
        <a:buClr>
          <a:schemeClr val="accent1"/>
        </a:buClr>
        <a:buSzPct val="60000"/>
        <a:buFont typeface="Wingdings" panose="05000000000000000000" pitchFamily="2" charset="2"/>
        <a:buChar char="l"/>
        <a:defRPr sz="2800" b="1">
          <a:solidFill>
            <a:schemeClr val="tx1"/>
          </a:solidFill>
          <a:latin typeface="+mn-lt"/>
          <a:ea typeface="+mn-ea"/>
          <a:cs typeface="+mn-cs"/>
          <a:sym typeface="Arial" panose="020B0604020202020204" pitchFamily="34" charset="0"/>
        </a:defRPr>
      </a:lvl1pPr>
      <a:lvl2pPr marL="731520" indent="-241300" algn="l" defTabSz="0" rtl="0" fontAlgn="ctr">
        <a:lnSpc>
          <a:spcPct val="120000"/>
        </a:lnSpc>
        <a:spcBef>
          <a:spcPts val="130"/>
        </a:spcBef>
        <a:spcAft>
          <a:spcPct val="0"/>
        </a:spcAft>
        <a:buClr>
          <a:schemeClr val="accent1"/>
        </a:buClr>
        <a:buSzPct val="60000"/>
        <a:buFont typeface="Wingdings" panose="05000000000000000000" pitchFamily="2" charset="2"/>
        <a:buChar char="l"/>
        <a:defRPr b="1">
          <a:solidFill>
            <a:schemeClr val="tx1"/>
          </a:solidFill>
          <a:latin typeface="+mn-lt"/>
          <a:ea typeface="+mn-ea"/>
          <a:sym typeface="Arial" panose="020B0604020202020204" pitchFamily="34" charset="0"/>
        </a:defRPr>
      </a:lvl2pPr>
      <a:lvl3pPr marL="1214120" indent="-2368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2130" b="1">
          <a:solidFill>
            <a:schemeClr val="tx1"/>
          </a:solidFill>
          <a:latin typeface="+mn-lt"/>
          <a:ea typeface="+mn-ea"/>
          <a:sym typeface="Arial" panose="020B0604020202020204" pitchFamily="34" charset="0"/>
        </a:defRPr>
      </a:lvl3pPr>
      <a:lvl4pPr marL="1700530" indent="-241300"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865" b="1">
          <a:solidFill>
            <a:schemeClr val="tx1"/>
          </a:solidFill>
          <a:latin typeface="+mn-lt"/>
          <a:ea typeface="+mn-ea"/>
          <a:sym typeface="Arial" panose="020B0604020202020204" pitchFamily="34" charset="0"/>
        </a:defRPr>
      </a:lvl4pPr>
      <a:lvl5pPr marL="2193290"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5pPr>
      <a:lvl6pPr marL="2802890"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6pPr>
      <a:lvl7pPr marL="3411855"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7pPr>
      <a:lvl8pPr marL="4020820"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8pPr>
      <a:lvl9pPr marL="4629785"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9pPr>
    </p:bodyStyle>
    <p:otherStyle>
      <a:defPPr>
        <a:defRPr lang="zh-CN"/>
      </a:defPPr>
      <a:lvl1pPr marL="0" algn="l" defTabSz="1217930" rtl="0" eaLnBrk="1" latinLnBrk="0" hangingPunct="1">
        <a:defRPr sz="2400" kern="1200">
          <a:solidFill>
            <a:schemeClr val="tx1"/>
          </a:solidFill>
          <a:latin typeface="+mn-lt"/>
          <a:ea typeface="+mn-ea"/>
          <a:cs typeface="+mn-cs"/>
        </a:defRPr>
      </a:lvl1pPr>
      <a:lvl2pPr marL="608965" algn="l" defTabSz="1217930" rtl="0" eaLnBrk="1" latinLnBrk="0" hangingPunct="1">
        <a:defRPr sz="2400" kern="1200">
          <a:solidFill>
            <a:schemeClr val="tx1"/>
          </a:solidFill>
          <a:latin typeface="+mn-lt"/>
          <a:ea typeface="+mn-ea"/>
          <a:cs typeface="+mn-cs"/>
        </a:defRPr>
      </a:lvl2pPr>
      <a:lvl3pPr marL="1217930" algn="l" defTabSz="1217930" rtl="0" eaLnBrk="1" latinLnBrk="0" hangingPunct="1">
        <a:defRPr sz="2400" kern="1200">
          <a:solidFill>
            <a:schemeClr val="tx1"/>
          </a:solidFill>
          <a:latin typeface="+mn-lt"/>
          <a:ea typeface="+mn-ea"/>
          <a:cs typeface="+mn-cs"/>
        </a:defRPr>
      </a:lvl3pPr>
      <a:lvl4pPr marL="1827530" algn="l" defTabSz="1217930" rtl="0" eaLnBrk="1" latinLnBrk="0" hangingPunct="1">
        <a:defRPr sz="2400" kern="1200">
          <a:solidFill>
            <a:schemeClr val="tx1"/>
          </a:solidFill>
          <a:latin typeface="+mn-lt"/>
          <a:ea typeface="+mn-ea"/>
          <a:cs typeface="+mn-cs"/>
        </a:defRPr>
      </a:lvl4pPr>
      <a:lvl5pPr marL="2436495" algn="l" defTabSz="1217930" rtl="0" eaLnBrk="1" latinLnBrk="0" hangingPunct="1">
        <a:defRPr sz="2400" kern="1200">
          <a:solidFill>
            <a:schemeClr val="tx1"/>
          </a:solidFill>
          <a:latin typeface="+mn-lt"/>
          <a:ea typeface="+mn-ea"/>
          <a:cs typeface="+mn-cs"/>
        </a:defRPr>
      </a:lvl5pPr>
      <a:lvl6pPr marL="3045460" algn="l" defTabSz="1217930" rtl="0" eaLnBrk="1" latinLnBrk="0" hangingPunct="1">
        <a:defRPr sz="2400" kern="1200">
          <a:solidFill>
            <a:schemeClr val="tx1"/>
          </a:solidFill>
          <a:latin typeface="+mn-lt"/>
          <a:ea typeface="+mn-ea"/>
          <a:cs typeface="+mn-cs"/>
        </a:defRPr>
      </a:lvl6pPr>
      <a:lvl7pPr marL="3654425" algn="l" defTabSz="1217930" rtl="0" eaLnBrk="1" latinLnBrk="0" hangingPunct="1">
        <a:defRPr sz="2400" kern="1200">
          <a:solidFill>
            <a:schemeClr val="tx1"/>
          </a:solidFill>
          <a:latin typeface="+mn-lt"/>
          <a:ea typeface="+mn-ea"/>
          <a:cs typeface="+mn-cs"/>
        </a:defRPr>
      </a:lvl7pPr>
      <a:lvl8pPr marL="4263390" algn="l" defTabSz="1217930" rtl="0" eaLnBrk="1" latinLnBrk="0" hangingPunct="1">
        <a:defRPr sz="2400" kern="1200">
          <a:solidFill>
            <a:schemeClr val="tx1"/>
          </a:solidFill>
          <a:latin typeface="+mn-lt"/>
          <a:ea typeface="+mn-ea"/>
          <a:cs typeface="+mn-cs"/>
        </a:defRPr>
      </a:lvl8pPr>
      <a:lvl9pPr marL="4872355" algn="l" defTabSz="121793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jpeg"/><Relationship Id="rId2" Type="http://schemas.microsoft.com/office/2007/relationships/hdphoto" Target="../media/hdphoto1.wdp"/><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9.jpeg"/><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166" t="22083" r="56876" b="67617"/>
          <a:stretch>
            <a:fillRect/>
          </a:stretch>
        </p:blipFill>
        <p:spPr>
          <a:xfrm>
            <a:off x="8172878" y="2"/>
            <a:ext cx="1884180" cy="941847"/>
          </a:xfrm>
          <a:custGeom>
            <a:avLst/>
            <a:gdLst>
              <a:gd name="connsiteX0" fmla="*/ 0 w 1413135"/>
              <a:gd name="connsiteY0" fmla="*/ 0 h 706385"/>
              <a:gd name="connsiteX1" fmla="*/ 1413135 w 1413135"/>
              <a:gd name="connsiteY1" fmla="*/ 0 h 706385"/>
              <a:gd name="connsiteX2" fmla="*/ 690511 w 1413135"/>
              <a:gd name="connsiteY2" fmla="*/ 706385 h 706385"/>
              <a:gd name="connsiteX3" fmla="*/ 0 w 1413135"/>
              <a:gd name="connsiteY3" fmla="*/ 0 h 706385"/>
            </a:gdLst>
            <a:ahLst/>
            <a:cxnLst>
              <a:cxn ang="0">
                <a:pos x="connsiteX0" y="connsiteY0"/>
              </a:cxn>
              <a:cxn ang="0">
                <a:pos x="connsiteX1" y="connsiteY1"/>
              </a:cxn>
              <a:cxn ang="0">
                <a:pos x="connsiteX2" y="connsiteY2"/>
              </a:cxn>
              <a:cxn ang="0">
                <a:pos x="connsiteX3" y="connsiteY3"/>
              </a:cxn>
            </a:cxnLst>
            <a:rect l="l" t="t" r="r" b="b"/>
            <a:pathLst>
              <a:path w="1413135" h="706385">
                <a:moveTo>
                  <a:pt x="0" y="0"/>
                </a:moveTo>
                <a:lnTo>
                  <a:pt x="1413135" y="0"/>
                </a:lnTo>
                <a:lnTo>
                  <a:pt x="690511" y="706385"/>
                </a:lnTo>
                <a:lnTo>
                  <a:pt x="0" y="0"/>
                </a:lnTo>
                <a:close/>
              </a:path>
            </a:pathLst>
          </a:custGeom>
        </p:spPr>
      </p:pic>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40398" t="22083" r="36072" b="33091"/>
          <a:stretch>
            <a:fillRect/>
          </a:stretch>
        </p:blipFill>
        <p:spPr>
          <a:xfrm>
            <a:off x="9660651" y="1"/>
            <a:ext cx="3421345" cy="4098851"/>
          </a:xfrm>
          <a:custGeom>
            <a:avLst/>
            <a:gdLst>
              <a:gd name="connsiteX0" fmla="*/ 468300 w 2566009"/>
              <a:gd name="connsiteY0" fmla="*/ 0 h 3074138"/>
              <a:gd name="connsiteX1" fmla="*/ 2566009 w 2566009"/>
              <a:gd name="connsiteY1" fmla="*/ 0 h 3074138"/>
              <a:gd name="connsiteX2" fmla="*/ 2566009 w 2566009"/>
              <a:gd name="connsiteY2" fmla="*/ 3065886 h 3074138"/>
              <a:gd name="connsiteX3" fmla="*/ 2557567 w 2566009"/>
              <a:gd name="connsiteY3" fmla="*/ 3074138 h 3074138"/>
              <a:gd name="connsiteX4" fmla="*/ 0 w 2566009"/>
              <a:gd name="connsiteY4" fmla="*/ 457776 h 3074138"/>
              <a:gd name="connsiteX5" fmla="*/ 468300 w 2566009"/>
              <a:gd name="connsiteY5" fmla="*/ 0 h 307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009" h="3074138">
                <a:moveTo>
                  <a:pt x="468300" y="0"/>
                </a:moveTo>
                <a:lnTo>
                  <a:pt x="2566009" y="0"/>
                </a:lnTo>
                <a:lnTo>
                  <a:pt x="2566009" y="3065886"/>
                </a:lnTo>
                <a:lnTo>
                  <a:pt x="2557567" y="3074138"/>
                </a:lnTo>
                <a:lnTo>
                  <a:pt x="0" y="457776"/>
                </a:lnTo>
                <a:lnTo>
                  <a:pt x="468300" y="0"/>
                </a:lnTo>
                <a:close/>
              </a:path>
            </a:pathLst>
          </a:cu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rcRect l="22860" t="23467" r="64545" b="56491"/>
          <a:stretch>
            <a:fillRect/>
          </a:stretch>
        </p:blipFill>
        <p:spPr>
          <a:xfrm>
            <a:off x="7110504" y="126573"/>
            <a:ext cx="1831411" cy="1832569"/>
          </a:xfrm>
          <a:custGeom>
            <a:avLst/>
            <a:gdLst>
              <a:gd name="connsiteX0" fmla="*/ 675477 w 1373558"/>
              <a:gd name="connsiteY0" fmla="*/ 0 h 1374427"/>
              <a:gd name="connsiteX1" fmla="*/ 1373558 w 1373558"/>
              <a:gd name="connsiteY1" fmla="*/ 714129 h 1374427"/>
              <a:gd name="connsiteX2" fmla="*/ 698081 w 1373558"/>
              <a:gd name="connsiteY2" fmla="*/ 1374427 h 1374427"/>
              <a:gd name="connsiteX3" fmla="*/ 0 w 1373558"/>
              <a:gd name="connsiteY3" fmla="*/ 660298 h 1374427"/>
              <a:gd name="connsiteX4" fmla="*/ 675477 w 1373558"/>
              <a:gd name="connsiteY4" fmla="*/ 0 h 1374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558" h="1374427">
                <a:moveTo>
                  <a:pt x="675477" y="0"/>
                </a:moveTo>
                <a:lnTo>
                  <a:pt x="1373558" y="714129"/>
                </a:lnTo>
                <a:lnTo>
                  <a:pt x="698081" y="1374427"/>
                </a:lnTo>
                <a:lnTo>
                  <a:pt x="0" y="660298"/>
                </a:lnTo>
                <a:lnTo>
                  <a:pt x="675477" y="0"/>
                </a:lnTo>
                <a:close/>
              </a:path>
            </a:pathLst>
          </a:custGeom>
        </p:spPr>
      </p:pic>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126" t="30312" r="51245" b="40065"/>
          <a:stretch>
            <a:fillRect/>
          </a:stretch>
        </p:blipFill>
        <p:spPr>
          <a:xfrm>
            <a:off x="8167042" y="752478"/>
            <a:ext cx="2708668" cy="2708668"/>
          </a:xfrm>
          <a:custGeom>
            <a:avLst/>
            <a:gdLst>
              <a:gd name="connsiteX0" fmla="*/ 1027293 w 2031501"/>
              <a:gd name="connsiteY0" fmla="*/ 0 h 2031501"/>
              <a:gd name="connsiteX1" fmla="*/ 2031501 w 2031501"/>
              <a:gd name="connsiteY1" fmla="*/ 1027293 h 2031501"/>
              <a:gd name="connsiteX2" fmla="*/ 1004208 w 2031501"/>
              <a:gd name="connsiteY2" fmla="*/ 2031501 h 2031501"/>
              <a:gd name="connsiteX3" fmla="*/ 0 w 2031501"/>
              <a:gd name="connsiteY3" fmla="*/ 1004208 h 2031501"/>
              <a:gd name="connsiteX4" fmla="*/ 1027293 w 2031501"/>
              <a:gd name="connsiteY4" fmla="*/ 0 h 203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501" h="2031501">
                <a:moveTo>
                  <a:pt x="1027293" y="0"/>
                </a:moveTo>
                <a:lnTo>
                  <a:pt x="2031501" y="1027293"/>
                </a:lnTo>
                <a:lnTo>
                  <a:pt x="1004208" y="2031501"/>
                </a:lnTo>
                <a:lnTo>
                  <a:pt x="0" y="1004208"/>
                </a:lnTo>
                <a:lnTo>
                  <a:pt x="1027293" y="0"/>
                </a:lnTo>
                <a:close/>
              </a:path>
            </a:pathLst>
          </a:cu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rcRect l="19079" t="34136" r="75228" b="56812"/>
          <a:stretch>
            <a:fillRect/>
          </a:stretch>
        </p:blipFill>
        <p:spPr>
          <a:xfrm>
            <a:off x="6560782" y="1102126"/>
            <a:ext cx="827703" cy="827703"/>
          </a:xfrm>
          <a:custGeom>
            <a:avLst/>
            <a:gdLst>
              <a:gd name="connsiteX0" fmla="*/ 313915 w 620777"/>
              <a:gd name="connsiteY0" fmla="*/ 0 h 620777"/>
              <a:gd name="connsiteX1" fmla="*/ 620777 w 620777"/>
              <a:gd name="connsiteY1" fmla="*/ 313915 h 620777"/>
              <a:gd name="connsiteX2" fmla="*/ 306861 w 620777"/>
              <a:gd name="connsiteY2" fmla="*/ 620777 h 620777"/>
              <a:gd name="connsiteX3" fmla="*/ 0 w 620777"/>
              <a:gd name="connsiteY3" fmla="*/ 306861 h 620777"/>
              <a:gd name="connsiteX4" fmla="*/ 313915 w 620777"/>
              <a:gd name="connsiteY4" fmla="*/ 0 h 62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7" h="620777">
                <a:moveTo>
                  <a:pt x="313915" y="0"/>
                </a:moveTo>
                <a:lnTo>
                  <a:pt x="620777" y="313915"/>
                </a:lnTo>
                <a:lnTo>
                  <a:pt x="306861" y="620777"/>
                </a:lnTo>
                <a:lnTo>
                  <a:pt x="0" y="306861"/>
                </a:lnTo>
                <a:lnTo>
                  <a:pt x="313915" y="0"/>
                </a:lnTo>
                <a:close/>
              </a:path>
            </a:pathLst>
          </a:custGeom>
        </p:spPr>
      </p:pic>
      <p:sp>
        <p:nvSpPr>
          <p:cNvPr id="14" name="矩形 13"/>
          <p:cNvSpPr/>
          <p:nvPr/>
        </p:nvSpPr>
        <p:spPr>
          <a:xfrm rot="2685974">
            <a:off x="10376571" y="2520100"/>
            <a:ext cx="1219200" cy="12192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rot="2685974">
            <a:off x="8722562" y="3231980"/>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rot="2657183">
            <a:off x="7184718" y="1788738"/>
            <a:ext cx="642029" cy="542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rot="2685974">
            <a:off x="6048599" y="1340051"/>
            <a:ext cx="340936" cy="3409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rot="2685974">
            <a:off x="6019563" y="738468"/>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rot="2685974">
            <a:off x="12267216" y="3630956"/>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rot="2731766">
            <a:off x="7502217" y="2462356"/>
            <a:ext cx="1057708" cy="10725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矩形 20"/>
          <p:cNvSpPr/>
          <p:nvPr/>
        </p:nvSpPr>
        <p:spPr>
          <a:xfrm rot="2685974">
            <a:off x="6948683" y="3184033"/>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矩形 21"/>
          <p:cNvSpPr/>
          <p:nvPr/>
        </p:nvSpPr>
        <p:spPr>
          <a:xfrm rot="2685974">
            <a:off x="6562710" y="3320747"/>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任意多边形 22"/>
          <p:cNvSpPr/>
          <p:nvPr/>
        </p:nvSpPr>
        <p:spPr>
          <a:xfrm rot="2680233">
            <a:off x="6744018" y="4872236"/>
            <a:ext cx="7191213" cy="6332337"/>
          </a:xfrm>
          <a:custGeom>
            <a:avLst/>
            <a:gdLst>
              <a:gd name="connsiteX0" fmla="*/ 0 w 5393410"/>
              <a:gd name="connsiteY0" fmla="*/ 0 h 4749253"/>
              <a:gd name="connsiteX1" fmla="*/ 4406292 w 5393410"/>
              <a:gd name="connsiteY1" fmla="*/ 0 h 4749253"/>
              <a:gd name="connsiteX2" fmla="*/ 5393410 w 5393410"/>
              <a:gd name="connsiteY2" fmla="*/ 998536 h 4749253"/>
              <a:gd name="connsiteX3" fmla="*/ 1599309 w 5393410"/>
              <a:gd name="connsiteY3" fmla="*/ 4749253 h 4749253"/>
              <a:gd name="connsiteX4" fmla="*/ 0 w 5393410"/>
              <a:gd name="connsiteY4" fmla="*/ 4749253 h 474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410" h="4749253">
                <a:moveTo>
                  <a:pt x="0" y="0"/>
                </a:moveTo>
                <a:lnTo>
                  <a:pt x="4406292" y="0"/>
                </a:lnTo>
                <a:lnTo>
                  <a:pt x="5393410" y="998536"/>
                </a:lnTo>
                <a:lnTo>
                  <a:pt x="1599309" y="4749253"/>
                </a:lnTo>
                <a:lnTo>
                  <a:pt x="0" y="4749253"/>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4" name="直接连接符 23"/>
          <p:cNvCxnSpPr/>
          <p:nvPr/>
        </p:nvCxnSpPr>
        <p:spPr>
          <a:xfrm>
            <a:off x="10003066" y="3597144"/>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931589" y="3637361"/>
            <a:ext cx="4073316" cy="409124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49195" y="7739065"/>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4156" y="3830129"/>
            <a:ext cx="8928992" cy="748030"/>
          </a:xfrm>
          <a:prstGeom prst="rect">
            <a:avLst/>
          </a:prstGeom>
          <a:noFill/>
        </p:spPr>
        <p:txBody>
          <a:bodyPr wrap="square" rtlCol="0">
            <a:spAutoFit/>
          </a:bodyPr>
          <a:lstStyle/>
          <a:p>
            <a:r>
              <a:rPr lang="zh-CN" altLang="en-US" sz="4265" b="1" dirty="0">
                <a:solidFill>
                  <a:srgbClr val="1557AE"/>
                </a:solidFill>
                <a:latin typeface="微软雅黑" panose="020B0503020204020204" pitchFamily="34" charset="-122"/>
                <a:ea typeface="微软雅黑" panose="020B0503020204020204" pitchFamily="34" charset="-122"/>
              </a:rPr>
              <a:t>技术对接培训</a:t>
            </a:r>
            <a:endParaRPr lang="zh-CN" altLang="en-US" sz="4265" b="1" dirty="0">
              <a:solidFill>
                <a:srgbClr val="1557AE"/>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333923" y="4833540"/>
            <a:ext cx="7779888"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41858" y="483368"/>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API-</a:t>
            </a:r>
            <a:r>
              <a:rPr lang="en-US" sz="2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PHP</a:t>
            </a:r>
            <a:r>
              <a:rPr lang="zh-CN" altLang="en-US" sz="2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语言</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4" name="图片 3"/>
          <p:cNvPicPr>
            <a:picLocks noChangeAspect="1"/>
          </p:cNvPicPr>
          <p:nvPr/>
        </p:nvPicPr>
        <p:blipFill>
          <a:blip r:embed="rId1"/>
          <a:stretch>
            <a:fillRect/>
          </a:stretch>
        </p:blipFill>
        <p:spPr>
          <a:xfrm>
            <a:off x="546418" y="1115695"/>
            <a:ext cx="9026525" cy="53708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pattFill prst="pct5">
          <a:fgClr>
            <a:schemeClr val="bg1"/>
          </a:fgClr>
          <a:bgClr>
            <a:schemeClr val="bg1"/>
          </a:bgClr>
        </a:patt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899378" y="1789758"/>
            <a:ext cx="8295797"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9332"/>
          </a:xfrm>
          <a:prstGeom prst="rect">
            <a:avLst/>
          </a:prstGeom>
          <a:noFill/>
        </p:spPr>
        <p:txBody>
          <a:bodyPr wrap="square" rtlCol="0">
            <a:spAutoFit/>
          </a:bodyPr>
          <a:lstStyle/>
          <a:p>
            <a:r>
              <a:rPr lang="en-US" altLang="zh-CN" dirty="0">
                <a:solidFill>
                  <a:srgbClr val="FF0000"/>
                </a:solidFill>
              </a:rPr>
              <a:t>1</a:t>
            </a:r>
            <a:r>
              <a:rPr lang="zh-CN" altLang="en-US" dirty="0">
                <a:solidFill>
                  <a:srgbClr val="FF0000"/>
                </a:solidFill>
              </a:rPr>
              <a:t>、</a:t>
            </a:r>
            <a:r>
              <a:rPr lang="zh-CN" altLang="zh-CN" dirty="0">
                <a:solidFill>
                  <a:srgbClr val="FF0000"/>
                </a:solidFill>
              </a:rPr>
              <a:t>接口文档中的</a:t>
            </a:r>
            <a:r>
              <a:rPr lang="en-US" altLang="zh-CN" dirty="0" err="1">
                <a:solidFill>
                  <a:srgbClr val="FF0000"/>
                </a:solidFill>
              </a:rPr>
              <a:t>cardId</a:t>
            </a:r>
            <a:r>
              <a:rPr lang="zh-CN" altLang="zh-CN" dirty="0">
                <a:solidFill>
                  <a:srgbClr val="FF0000"/>
                </a:solidFill>
              </a:rPr>
              <a:t>与</a:t>
            </a:r>
            <a:r>
              <a:rPr lang="en-US" altLang="zh-CN" dirty="0" err="1">
                <a:solidFill>
                  <a:srgbClr val="FF0000"/>
                </a:solidFill>
              </a:rPr>
              <a:t>cardNo</a:t>
            </a:r>
            <a:r>
              <a:rPr lang="zh-CN" altLang="zh-CN" dirty="0">
                <a:solidFill>
                  <a:srgbClr val="FF0000"/>
                </a:solidFill>
              </a:rPr>
              <a:t>，怎么理解，是否可以上报一致？</a:t>
            </a:r>
            <a:endParaRPr lang="en-US" altLang="zh-CN" dirty="0">
              <a:solidFill>
                <a:srgbClr val="FF0000"/>
              </a:solidFill>
            </a:endParaRPr>
          </a:p>
        </p:txBody>
      </p:sp>
      <p:sp>
        <p:nvSpPr>
          <p:cNvPr id="7" name="文本框 6"/>
          <p:cNvSpPr txBox="1"/>
          <p:nvPr/>
        </p:nvSpPr>
        <p:spPr>
          <a:xfrm>
            <a:off x="6313611" y="2132856"/>
            <a:ext cx="5472608" cy="2957861"/>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zh-CN" dirty="0">
                <a:solidFill>
                  <a:srgbClr val="00B050"/>
                </a:solidFill>
              </a:rPr>
              <a:t>可以的 。</a:t>
            </a:r>
            <a:r>
              <a:rPr lang="en-US" altLang="zh-CN" dirty="0" err="1">
                <a:solidFill>
                  <a:srgbClr val="00B050"/>
                </a:solidFill>
              </a:rPr>
              <a:t>cardId</a:t>
            </a:r>
            <a:r>
              <a:rPr lang="zh-CN" altLang="zh-CN" dirty="0">
                <a:solidFill>
                  <a:srgbClr val="00B050"/>
                </a:solidFill>
              </a:rPr>
              <a:t>是作为卡片在数据库保存的唯一标识，由于存在卡片重复使用的情况，</a:t>
            </a:r>
            <a:r>
              <a:rPr lang="zh-CN" altLang="en-US" dirty="0">
                <a:solidFill>
                  <a:srgbClr val="00B050"/>
                </a:solidFill>
              </a:rPr>
              <a:t>出现</a:t>
            </a:r>
            <a:r>
              <a:rPr lang="en-US" altLang="zh-CN" dirty="0" err="1">
                <a:solidFill>
                  <a:srgbClr val="00B050"/>
                </a:solidFill>
              </a:rPr>
              <a:t>cardNo</a:t>
            </a:r>
            <a:r>
              <a:rPr lang="zh-CN" altLang="zh-CN" dirty="0">
                <a:solidFill>
                  <a:srgbClr val="00B050"/>
                </a:solidFill>
              </a:rPr>
              <a:t>已经更新但</a:t>
            </a:r>
            <a:r>
              <a:rPr lang="en-US" altLang="zh-CN" dirty="0" err="1">
                <a:solidFill>
                  <a:srgbClr val="00B050"/>
                </a:solidFill>
              </a:rPr>
              <a:t>cardId</a:t>
            </a:r>
            <a:r>
              <a:rPr lang="zh-CN" altLang="zh-CN" dirty="0">
                <a:solidFill>
                  <a:srgbClr val="00B050"/>
                </a:solidFill>
              </a:rPr>
              <a:t>未改变</a:t>
            </a:r>
            <a:r>
              <a:rPr lang="zh-CN" altLang="en-US" dirty="0">
                <a:solidFill>
                  <a:srgbClr val="00B050"/>
                </a:solidFill>
              </a:rPr>
              <a:t>的情况</a:t>
            </a:r>
            <a:r>
              <a:rPr lang="zh-CN" altLang="zh-CN" dirty="0">
                <a:solidFill>
                  <a:srgbClr val="00B050"/>
                </a:solidFill>
              </a:rPr>
              <a:t>，若无该业务则直接</a:t>
            </a:r>
            <a:r>
              <a:rPr lang="en-US" altLang="zh-CN" dirty="0" err="1">
                <a:solidFill>
                  <a:srgbClr val="00B050"/>
                </a:solidFill>
              </a:rPr>
              <a:t>cardId</a:t>
            </a:r>
            <a:r>
              <a:rPr lang="zh-CN" altLang="zh-CN" dirty="0">
                <a:solidFill>
                  <a:srgbClr val="00B050"/>
                </a:solidFill>
              </a:rPr>
              <a:t>与</a:t>
            </a:r>
            <a:r>
              <a:rPr lang="en-US" altLang="zh-CN" dirty="0" err="1">
                <a:solidFill>
                  <a:srgbClr val="00B050"/>
                </a:solidFill>
              </a:rPr>
              <a:t>cardNo</a:t>
            </a:r>
            <a:r>
              <a:rPr lang="zh-CN" altLang="zh-CN" dirty="0">
                <a:solidFill>
                  <a:srgbClr val="00B050"/>
                </a:solidFill>
              </a:rPr>
              <a:t>上报一致即可。</a:t>
            </a:r>
            <a:r>
              <a:rPr lang="zh-CN" altLang="en-US" dirty="0">
                <a:solidFill>
                  <a:srgbClr val="00B050"/>
                </a:solidFill>
              </a:rPr>
              <a:t>注意：在消费者查询卡片的时候使用的</a:t>
            </a:r>
            <a:r>
              <a:rPr lang="en-US" altLang="zh-CN" dirty="0" err="1">
                <a:solidFill>
                  <a:srgbClr val="00B050"/>
                </a:solidFill>
              </a:rPr>
              <a:t>cardNo</a:t>
            </a:r>
            <a:r>
              <a:rPr lang="zh-CN" altLang="en-US" dirty="0">
                <a:solidFill>
                  <a:srgbClr val="00B050"/>
                </a:solidFill>
              </a:rPr>
              <a:t>进行查询，</a:t>
            </a:r>
            <a:r>
              <a:rPr lang="en-US" altLang="zh-CN" dirty="0" err="1">
                <a:solidFill>
                  <a:srgbClr val="00B050"/>
                </a:solidFill>
              </a:rPr>
              <a:t>cardNo</a:t>
            </a:r>
            <a:r>
              <a:rPr lang="zh-CN" altLang="en-US" dirty="0">
                <a:solidFill>
                  <a:srgbClr val="00B050"/>
                </a:solidFill>
              </a:rPr>
              <a:t>上报必须正确，否则消费者无法正常查询到卡余额结果。</a:t>
            </a:r>
            <a:endParaRPr lang="zh-CN" altLang="zh-CN" dirty="0">
              <a:solidFill>
                <a:srgbClr val="00B050"/>
              </a:solidFill>
            </a:endParaRPr>
          </a:p>
          <a:p>
            <a:pPr>
              <a:lnSpc>
                <a:spcPct val="150000"/>
              </a:lnSpc>
            </a:pPr>
            <a:endParaRPr lang="zh-CN" altLang="en-US"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837183" y="1648209"/>
            <a:ext cx="8295797"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9332"/>
          </a:xfrm>
          <a:prstGeom prst="rect">
            <a:avLst/>
          </a:prstGeom>
          <a:noFill/>
        </p:spPr>
        <p:txBody>
          <a:bodyPr wrap="square" rtlCol="0">
            <a:spAutoFit/>
          </a:bodyPr>
          <a:lstStyle/>
          <a:p>
            <a:pPr lvl="0"/>
            <a:r>
              <a:rPr lang="en-US" altLang="zh-CN" dirty="0">
                <a:solidFill>
                  <a:srgbClr val="FF0000"/>
                </a:solidFill>
              </a:rPr>
              <a:t>2</a:t>
            </a:r>
            <a:r>
              <a:rPr lang="zh-CN" altLang="en-US" dirty="0">
                <a:solidFill>
                  <a:srgbClr val="FF0000"/>
                </a:solidFill>
              </a:rPr>
              <a:t>、</a:t>
            </a:r>
            <a:r>
              <a:rPr lang="zh-CN" altLang="zh-CN" dirty="0">
                <a:solidFill>
                  <a:srgbClr val="FF0000"/>
                </a:solidFill>
              </a:rPr>
              <a:t>批量文件上报，文件数据某一条数据格式有误，平台如何处理？</a:t>
            </a:r>
            <a:endParaRPr lang="zh-CN" altLang="zh-CN" dirty="0">
              <a:solidFill>
                <a:srgbClr val="FF0000"/>
              </a:solidFill>
            </a:endParaRPr>
          </a:p>
        </p:txBody>
      </p:sp>
      <p:sp>
        <p:nvSpPr>
          <p:cNvPr id="7" name="文本框 6"/>
          <p:cNvSpPr txBox="1"/>
          <p:nvPr/>
        </p:nvSpPr>
        <p:spPr>
          <a:xfrm>
            <a:off x="6241603" y="2135807"/>
            <a:ext cx="5472608" cy="1672253"/>
          </a:xfrm>
          <a:prstGeom prst="rect">
            <a:avLst/>
          </a:prstGeom>
          <a:noFill/>
        </p:spPr>
        <p:txBody>
          <a:bodyPr wrap="square" rtlCol="0">
            <a:spAutoFit/>
          </a:bodyPr>
          <a:lstStyle/>
          <a:p>
            <a:pPr>
              <a:lnSpc>
                <a:spcPct val="200000"/>
              </a:lnSpc>
            </a:pPr>
            <a:r>
              <a:rPr lang="en-US" altLang="zh-CN" dirty="0">
                <a:solidFill>
                  <a:srgbClr val="00B050"/>
                </a:solidFill>
              </a:rPr>
              <a:t>A:</a:t>
            </a:r>
            <a:r>
              <a:rPr lang="zh-CN" altLang="zh-CN" dirty="0">
                <a:solidFill>
                  <a:srgbClr val="00B050"/>
                </a:solidFill>
              </a:rPr>
              <a:t>整个文件校验不通过，平台</a:t>
            </a:r>
            <a:r>
              <a:rPr lang="zh-CN" altLang="en-US" dirty="0">
                <a:solidFill>
                  <a:srgbClr val="00B050"/>
                </a:solidFill>
              </a:rPr>
              <a:t>会</a:t>
            </a:r>
            <a:r>
              <a:rPr lang="zh-CN" altLang="zh-CN" dirty="0">
                <a:solidFill>
                  <a:srgbClr val="00B050"/>
                </a:solidFill>
              </a:rPr>
              <a:t>返回具体第几行第几列错误信息</a:t>
            </a:r>
            <a:r>
              <a:rPr lang="zh-CN" altLang="en-US" dirty="0">
                <a:solidFill>
                  <a:srgbClr val="00B050"/>
                </a:solidFill>
              </a:rPr>
              <a:t>，并不会入库保存数据操作</a:t>
            </a:r>
            <a:r>
              <a:rPr lang="zh-CN" altLang="zh-CN" dirty="0">
                <a:solidFill>
                  <a:srgbClr val="00B050"/>
                </a:solidFill>
              </a:rPr>
              <a:t>，需重新上传整个文件。</a:t>
            </a:r>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837183" y="1648209"/>
            <a:ext cx="8295797"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9332"/>
          </a:xfrm>
          <a:prstGeom prst="rect">
            <a:avLst/>
          </a:prstGeom>
          <a:noFill/>
        </p:spPr>
        <p:txBody>
          <a:bodyPr wrap="square" rtlCol="0">
            <a:spAutoFit/>
          </a:bodyPr>
          <a:lstStyle/>
          <a:p>
            <a:pPr lvl="0"/>
            <a:r>
              <a:rPr lang="en-US" altLang="zh-CN" dirty="0">
                <a:solidFill>
                  <a:srgbClr val="FF0000"/>
                </a:solidFill>
              </a:rPr>
              <a:t>3</a:t>
            </a:r>
            <a:r>
              <a:rPr lang="zh-CN" altLang="en-US" dirty="0">
                <a:solidFill>
                  <a:srgbClr val="FF0000"/>
                </a:solidFill>
              </a:rPr>
              <a:t>、批量文件针对某个字段空值，如何上送？</a:t>
            </a:r>
            <a:endParaRPr lang="zh-CN" altLang="zh-CN" dirty="0">
              <a:solidFill>
                <a:srgbClr val="FF0000"/>
              </a:solidFill>
            </a:endParaRPr>
          </a:p>
        </p:txBody>
      </p:sp>
      <p:sp>
        <p:nvSpPr>
          <p:cNvPr id="7" name="文本框 6"/>
          <p:cNvSpPr txBox="1"/>
          <p:nvPr/>
        </p:nvSpPr>
        <p:spPr>
          <a:xfrm>
            <a:off x="6313611" y="2132856"/>
            <a:ext cx="5472608" cy="1672253"/>
          </a:xfrm>
          <a:prstGeom prst="rect">
            <a:avLst/>
          </a:prstGeom>
          <a:noFill/>
        </p:spPr>
        <p:txBody>
          <a:bodyPr wrap="square" rtlCol="0">
            <a:spAutoFit/>
          </a:bodyPr>
          <a:lstStyle/>
          <a:p>
            <a:pPr>
              <a:lnSpc>
                <a:spcPct val="200000"/>
              </a:lnSpc>
            </a:pPr>
            <a:r>
              <a:rPr lang="en-US" altLang="zh-CN" b="1" dirty="0">
                <a:solidFill>
                  <a:srgbClr val="00B050"/>
                </a:solidFill>
              </a:rPr>
              <a:t>A:</a:t>
            </a:r>
            <a:r>
              <a:rPr lang="zh-CN" altLang="en-US" b="1" dirty="0">
                <a:solidFill>
                  <a:srgbClr val="00B050"/>
                </a:solidFill>
              </a:rPr>
              <a:t>上送空，位置需保留。如：</a:t>
            </a:r>
            <a:r>
              <a:rPr lang="en-US" altLang="zh-CN" b="1" dirty="0">
                <a:solidFill>
                  <a:srgbClr val="00B050"/>
                </a:solidFill>
              </a:rPr>
              <a:t>XSCP||||||||||086021899911267</a:t>
            </a:r>
            <a:r>
              <a:rPr lang="zh-CN" altLang="en-US" b="1" dirty="0">
                <a:solidFill>
                  <a:srgbClr val="00B050"/>
                </a:solidFill>
              </a:rPr>
              <a:t>。需使用空作为占位符，以确保平台能正常解析文件。</a:t>
            </a:r>
            <a:endParaRPr lang="zh-CN" altLang="zh-CN" b="1"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2641203" y="1648209"/>
            <a:ext cx="9491777"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9332"/>
          </a:xfrm>
          <a:prstGeom prst="rect">
            <a:avLst/>
          </a:prstGeom>
          <a:noFill/>
        </p:spPr>
        <p:txBody>
          <a:bodyPr wrap="square" rtlCol="0">
            <a:spAutoFit/>
          </a:bodyPr>
          <a:lstStyle/>
          <a:p>
            <a:pPr lvl="0"/>
            <a:r>
              <a:rPr lang="en-US" altLang="zh-CN" dirty="0">
                <a:solidFill>
                  <a:srgbClr val="FF0000"/>
                </a:solidFill>
              </a:rPr>
              <a:t>4</a:t>
            </a:r>
            <a:r>
              <a:rPr lang="zh-CN" altLang="en-US" dirty="0">
                <a:solidFill>
                  <a:srgbClr val="FF0000"/>
                </a:solidFill>
              </a:rPr>
              <a:t>、</a:t>
            </a:r>
            <a:r>
              <a:rPr lang="en-US" altLang="zh-CN" dirty="0">
                <a:solidFill>
                  <a:srgbClr val="FF0000"/>
                </a:solidFill>
              </a:rPr>
              <a:t>CSB</a:t>
            </a:r>
            <a:r>
              <a:rPr lang="zh-CN" altLang="en-US" dirty="0">
                <a:solidFill>
                  <a:srgbClr val="FF0000"/>
                </a:solidFill>
              </a:rPr>
              <a:t>调用返回</a:t>
            </a:r>
            <a:r>
              <a:rPr lang="en-US" altLang="zh-CN" dirty="0">
                <a:solidFill>
                  <a:srgbClr val="FF0000"/>
                </a:solidFill>
              </a:rPr>
              <a:t>code=200</a:t>
            </a:r>
            <a:r>
              <a:rPr lang="zh-CN" altLang="en-US" dirty="0">
                <a:solidFill>
                  <a:srgbClr val="FF0000"/>
                </a:solidFill>
              </a:rPr>
              <a:t>，</a:t>
            </a:r>
            <a:r>
              <a:rPr lang="en-US" altLang="zh-CN" dirty="0">
                <a:solidFill>
                  <a:srgbClr val="FF0000"/>
                </a:solidFill>
              </a:rPr>
              <a:t>message=“success”</a:t>
            </a:r>
            <a:r>
              <a:rPr lang="zh-CN" altLang="en-US" dirty="0">
                <a:solidFill>
                  <a:srgbClr val="FF0000"/>
                </a:solidFill>
              </a:rPr>
              <a:t>，但是未访问到服务方接口，是为什么？</a:t>
            </a:r>
            <a:endParaRPr lang="zh-CN" altLang="zh-CN" dirty="0">
              <a:solidFill>
                <a:srgbClr val="FF0000"/>
              </a:solidFill>
            </a:endParaRPr>
          </a:p>
        </p:txBody>
      </p:sp>
      <p:sp>
        <p:nvSpPr>
          <p:cNvPr id="7" name="文本框 6"/>
          <p:cNvSpPr txBox="1"/>
          <p:nvPr/>
        </p:nvSpPr>
        <p:spPr>
          <a:xfrm>
            <a:off x="5392383" y="1988840"/>
            <a:ext cx="6249820" cy="2584450"/>
          </a:xfrm>
          <a:prstGeom prst="rect">
            <a:avLst/>
          </a:prstGeom>
          <a:noFill/>
        </p:spPr>
        <p:txBody>
          <a:bodyPr wrap="square" rtlCol="0">
            <a:spAutoFit/>
          </a:bodyPr>
          <a:lstStyle/>
          <a:p>
            <a:r>
              <a:rPr lang="en-US" altLang="zh-CN" dirty="0">
                <a:solidFill>
                  <a:srgbClr val="00B050"/>
                </a:solidFill>
              </a:rPr>
              <a:t>A:</a:t>
            </a:r>
            <a:r>
              <a:rPr lang="zh-CN" altLang="en-US" dirty="0">
                <a:solidFill>
                  <a:srgbClr val="00B050"/>
                </a:solidFill>
              </a:rPr>
              <a:t>这个返回只是代表</a:t>
            </a:r>
            <a:r>
              <a:rPr lang="en-US" altLang="zh-CN" dirty="0">
                <a:solidFill>
                  <a:srgbClr val="00B050"/>
                </a:solidFill>
              </a:rPr>
              <a:t>CSB</a:t>
            </a:r>
            <a:r>
              <a:rPr lang="zh-CN" altLang="en-US" dirty="0">
                <a:solidFill>
                  <a:srgbClr val="00B050"/>
                </a:solidFill>
              </a:rPr>
              <a:t>通了，但是服务方接口还未执行。一般情况下都是上送的东西与返回的一致，错误原因可能有：</a:t>
            </a:r>
            <a:endParaRPr lang="en-US" altLang="zh-CN" dirty="0">
              <a:solidFill>
                <a:srgbClr val="00B050"/>
              </a:solidFill>
            </a:endParaRPr>
          </a:p>
          <a:p>
            <a:r>
              <a:rPr lang="zh-CN" altLang="en-US" dirty="0">
                <a:solidFill>
                  <a:srgbClr val="00B050"/>
                </a:solidFill>
              </a:rPr>
              <a:t>（</a:t>
            </a:r>
            <a:r>
              <a:rPr lang="en-US" altLang="zh-CN" dirty="0">
                <a:solidFill>
                  <a:srgbClr val="00B050"/>
                </a:solidFill>
              </a:rPr>
              <a:t>1</a:t>
            </a:r>
            <a:r>
              <a:rPr lang="zh-CN" altLang="en-US" dirty="0">
                <a:solidFill>
                  <a:srgbClr val="00B050"/>
                </a:solidFill>
              </a:rPr>
              <a:t>）上送</a:t>
            </a:r>
            <a:r>
              <a:rPr lang="en-US" altLang="zh-CN" dirty="0" err="1">
                <a:solidFill>
                  <a:srgbClr val="00B050"/>
                </a:solidFill>
              </a:rPr>
              <a:t>json</a:t>
            </a:r>
            <a:r>
              <a:rPr lang="zh-CN" altLang="en-US" dirty="0">
                <a:solidFill>
                  <a:srgbClr val="00B050"/>
                </a:solidFill>
              </a:rPr>
              <a:t>字符串格式错误，比如少一层</a:t>
            </a:r>
            <a:r>
              <a:rPr lang="en-US" altLang="zh-CN" dirty="0" err="1">
                <a:solidFill>
                  <a:srgbClr val="00B050"/>
                </a:solidFill>
              </a:rPr>
              <a:t>dataMap</a:t>
            </a:r>
            <a:r>
              <a:rPr lang="zh-CN" altLang="en-US" dirty="0">
                <a:solidFill>
                  <a:srgbClr val="00B050"/>
                </a:solidFill>
              </a:rPr>
              <a:t>。</a:t>
            </a:r>
            <a:endParaRPr lang="zh-CN" altLang="en-US" dirty="0">
              <a:solidFill>
                <a:srgbClr val="00B050"/>
              </a:solidFill>
            </a:endParaRPr>
          </a:p>
          <a:p>
            <a:r>
              <a:rPr lang="zh-CN" altLang="en-US" dirty="0">
                <a:solidFill>
                  <a:srgbClr val="00B050"/>
                </a:solidFill>
              </a:rPr>
              <a:t>（</a:t>
            </a:r>
            <a:r>
              <a:rPr lang="en-US" altLang="zh-CN" dirty="0">
                <a:solidFill>
                  <a:srgbClr val="00B050"/>
                </a:solidFill>
              </a:rPr>
              <a:t>2</a:t>
            </a:r>
            <a:r>
              <a:rPr lang="zh-CN" altLang="en-US" dirty="0">
                <a:solidFill>
                  <a:srgbClr val="00B050"/>
                </a:solidFill>
              </a:rPr>
              <a:t>）</a:t>
            </a:r>
            <a:r>
              <a:rPr lang="en-US" altLang="zh-CN" dirty="0" err="1">
                <a:solidFill>
                  <a:srgbClr val="00B050"/>
                </a:solidFill>
              </a:rPr>
              <a:t>json</a:t>
            </a:r>
            <a:r>
              <a:rPr lang="zh-CN" altLang="en-US" dirty="0">
                <a:solidFill>
                  <a:srgbClr val="00B050"/>
                </a:solidFill>
              </a:rPr>
              <a:t>字符串拼接错误，比如：未转义。正确格式未：</a:t>
            </a:r>
            <a:endParaRPr lang="zh-CN" altLang="en-US" dirty="0">
              <a:solidFill>
                <a:srgbClr val="00B050"/>
              </a:solidFill>
            </a:endParaRPr>
          </a:p>
          <a:p>
            <a:r>
              <a:rPr lang="en-US" altLang="zh-CN" dirty="0">
                <a:solidFill>
                  <a:srgbClr val="00B050"/>
                </a:solidFill>
              </a:rPr>
              <a:t>String </a:t>
            </a:r>
            <a:r>
              <a:rPr lang="en-US" altLang="zh-CN" dirty="0" err="1">
                <a:solidFill>
                  <a:srgbClr val="00B050"/>
                </a:solidFill>
              </a:rPr>
              <a:t>sendCardsJsonData</a:t>
            </a:r>
            <a:r>
              <a:rPr lang="en-US" altLang="zh-CN" dirty="0">
                <a:solidFill>
                  <a:srgbClr val="00B050"/>
                </a:solidFill>
              </a:rPr>
              <a:t> = "{\"</a:t>
            </a:r>
            <a:r>
              <a:rPr lang="en-US" altLang="zh-CN" dirty="0" err="1">
                <a:solidFill>
                  <a:srgbClr val="00B050"/>
                </a:solidFill>
              </a:rPr>
              <a:t>dataMap</a:t>
            </a:r>
            <a:r>
              <a:rPr lang="en-US" altLang="zh-CN" dirty="0">
                <a:solidFill>
                  <a:srgbClr val="00B050"/>
                </a:solidFill>
              </a:rPr>
              <a:t>\":{\"fileMD5\":\"" + gm + "\",\"</a:t>
            </a:r>
            <a:r>
              <a:rPr lang="en-US" altLang="zh-CN" dirty="0" err="1">
                <a:solidFill>
                  <a:srgbClr val="00B050"/>
                </a:solidFill>
              </a:rPr>
              <a:t>uniqueNo</a:t>
            </a:r>
            <a:r>
              <a:rPr lang="en-US" altLang="zh-CN" dirty="0">
                <a:solidFill>
                  <a:srgbClr val="00B050"/>
                </a:solidFill>
              </a:rPr>
              <a:t>\":\"" + </a:t>
            </a:r>
            <a:r>
              <a:rPr lang="en-US" altLang="zh-CN" dirty="0" err="1">
                <a:solidFill>
                  <a:srgbClr val="00B050"/>
                </a:solidFill>
              </a:rPr>
              <a:t>uniqueNo</a:t>
            </a:r>
            <a:r>
              <a:rPr lang="en-US" altLang="zh-CN" dirty="0">
                <a:solidFill>
                  <a:srgbClr val="00B050"/>
                </a:solidFill>
              </a:rPr>
              <a:t> + "\","+"\"</a:t>
            </a:r>
            <a:r>
              <a:rPr lang="en-US" altLang="zh-CN" dirty="0" err="1">
                <a:solidFill>
                  <a:srgbClr val="00B050"/>
                </a:solidFill>
              </a:rPr>
              <a:t>fileSize</a:t>
            </a:r>
            <a:r>
              <a:rPr lang="en-US" altLang="zh-CN" dirty="0">
                <a:solidFill>
                  <a:srgbClr val="00B050"/>
                </a:solidFill>
              </a:rPr>
              <a:t>\":\"" + </a:t>
            </a:r>
            <a:r>
              <a:rPr lang="en-US" altLang="zh-CN" dirty="0" err="1">
                <a:solidFill>
                  <a:srgbClr val="00B050"/>
                </a:solidFill>
              </a:rPr>
              <a:t>fileLength</a:t>
            </a:r>
            <a:r>
              <a:rPr lang="en-US" altLang="zh-CN" dirty="0">
                <a:solidFill>
                  <a:srgbClr val="00B050"/>
                </a:solidFill>
              </a:rPr>
              <a:t> + "\"," + "\"</a:t>
            </a:r>
            <a:r>
              <a:rPr lang="en-US" altLang="zh-CN" dirty="0" err="1">
                <a:solidFill>
                  <a:srgbClr val="00B050"/>
                </a:solidFill>
              </a:rPr>
              <a:t>fileName</a:t>
            </a:r>
            <a:r>
              <a:rPr lang="en-US" altLang="zh-CN" dirty="0">
                <a:solidFill>
                  <a:srgbClr val="00B050"/>
                </a:solidFill>
              </a:rPr>
              <a:t>\":\"link\"," + "\"</a:t>
            </a:r>
            <a:r>
              <a:rPr lang="en-US" altLang="zh-CN" dirty="0" err="1">
                <a:solidFill>
                  <a:srgbClr val="00B050"/>
                </a:solidFill>
              </a:rPr>
              <a:t>fileOffset</a:t>
            </a:r>
            <a:r>
              <a:rPr lang="en-US" altLang="zh-CN" dirty="0">
                <a:solidFill>
                  <a:srgbClr val="00B050"/>
                </a:solidFill>
              </a:rPr>
              <a:t>\":\"" + offset+”\”}}”</a:t>
            </a:r>
            <a:endParaRPr lang="en-US" altLang="zh-CN" dirty="0">
              <a:solidFill>
                <a:srgbClr val="00B050"/>
              </a:solidFill>
            </a:endParaRPr>
          </a:p>
          <a:p>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203988" y="1648209"/>
            <a:ext cx="8928992"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8300"/>
          </a:xfrm>
          <a:prstGeom prst="rect">
            <a:avLst/>
          </a:prstGeom>
          <a:noFill/>
        </p:spPr>
        <p:txBody>
          <a:bodyPr wrap="square" rtlCol="0">
            <a:spAutoFit/>
          </a:bodyPr>
          <a:lstStyle/>
          <a:p>
            <a:pPr lvl="0"/>
            <a:r>
              <a:rPr lang="en-US" altLang="zh-CN" dirty="0">
                <a:solidFill>
                  <a:srgbClr val="FF0000"/>
                </a:solidFill>
              </a:rPr>
              <a:t>5</a:t>
            </a:r>
            <a:r>
              <a:rPr lang="zh-CN" altLang="en-US" dirty="0">
                <a:solidFill>
                  <a:srgbClr val="FF0000"/>
                </a:solidFill>
              </a:rPr>
              <a:t>、批量报送是否做了发卡重复报送校验？</a:t>
            </a:r>
            <a:endParaRPr lang="zh-CN" altLang="zh-CN" dirty="0">
              <a:solidFill>
                <a:srgbClr val="FF0000"/>
              </a:solidFill>
            </a:endParaRPr>
          </a:p>
        </p:txBody>
      </p:sp>
      <p:sp>
        <p:nvSpPr>
          <p:cNvPr id="7" name="文本框 6"/>
          <p:cNvSpPr txBox="1"/>
          <p:nvPr/>
        </p:nvSpPr>
        <p:spPr>
          <a:xfrm>
            <a:off x="5809554" y="2326244"/>
            <a:ext cx="5900795" cy="1291379"/>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en-US" dirty="0">
                <a:solidFill>
                  <a:srgbClr val="00B050"/>
                </a:solidFill>
              </a:rPr>
              <a:t>介于发卡数量与交易数量随着时间推移数据量会越来越大，针对批量文件入库操作，平台是直接以最后的发卡</a:t>
            </a:r>
            <a:r>
              <a:rPr lang="en-US" altLang="zh-CN" dirty="0">
                <a:solidFill>
                  <a:srgbClr val="00B050"/>
                </a:solidFill>
              </a:rPr>
              <a:t>/</a:t>
            </a:r>
            <a:r>
              <a:rPr lang="zh-CN" altLang="en-US" dirty="0">
                <a:solidFill>
                  <a:srgbClr val="00B050"/>
                </a:solidFill>
              </a:rPr>
              <a:t>交易为准，若重复，则直接替换。</a:t>
            </a:r>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203988" y="1648209"/>
            <a:ext cx="8928992"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9332"/>
          </a:xfrm>
          <a:prstGeom prst="rect">
            <a:avLst/>
          </a:prstGeom>
          <a:noFill/>
        </p:spPr>
        <p:txBody>
          <a:bodyPr wrap="square" rtlCol="0">
            <a:spAutoFit/>
          </a:bodyPr>
          <a:lstStyle/>
          <a:p>
            <a:pPr lvl="0"/>
            <a:r>
              <a:rPr lang="en-US" altLang="zh-CN" dirty="0">
                <a:solidFill>
                  <a:srgbClr val="FF0000"/>
                </a:solidFill>
              </a:rPr>
              <a:t>6</a:t>
            </a:r>
            <a:r>
              <a:rPr lang="zh-CN" altLang="en-US" dirty="0">
                <a:solidFill>
                  <a:srgbClr val="FF0000"/>
                </a:solidFill>
              </a:rPr>
              <a:t>、如何获取文件上传状态，处理状态？</a:t>
            </a:r>
            <a:endParaRPr lang="zh-CN" altLang="zh-CN" dirty="0">
              <a:solidFill>
                <a:srgbClr val="FF0000"/>
              </a:solidFill>
            </a:endParaRPr>
          </a:p>
        </p:txBody>
      </p:sp>
      <p:sp>
        <p:nvSpPr>
          <p:cNvPr id="7" name="文本框 6"/>
          <p:cNvSpPr txBox="1"/>
          <p:nvPr/>
        </p:nvSpPr>
        <p:spPr>
          <a:xfrm>
            <a:off x="5737547" y="1988840"/>
            <a:ext cx="5900795" cy="2542363"/>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en-US" dirty="0">
                <a:solidFill>
                  <a:srgbClr val="00B050"/>
                </a:solidFill>
              </a:rPr>
              <a:t>查询平台提供的批量交易报送报文体接口三（</a:t>
            </a:r>
            <a:r>
              <a:rPr lang="en-US" altLang="zh-CN" dirty="0" err="1">
                <a:solidFill>
                  <a:srgbClr val="00B050"/>
                </a:solidFill>
              </a:rPr>
              <a:t>api_name</a:t>
            </a:r>
            <a:r>
              <a:rPr lang="zh-CN" altLang="en-US" dirty="0">
                <a:solidFill>
                  <a:srgbClr val="00B050"/>
                </a:solidFill>
              </a:rPr>
              <a:t>：</a:t>
            </a:r>
            <a:r>
              <a:rPr lang="en-US" altLang="zh-CN" dirty="0" err="1">
                <a:solidFill>
                  <a:srgbClr val="00B050"/>
                </a:solidFill>
              </a:rPr>
              <a:t>recordFileUploadService</a:t>
            </a:r>
            <a:r>
              <a:rPr lang="zh-CN" altLang="en-US" dirty="0">
                <a:solidFill>
                  <a:srgbClr val="00B050"/>
                </a:solidFill>
              </a:rPr>
              <a:t>）。</a:t>
            </a:r>
            <a:endParaRPr lang="zh-CN" altLang="en-US" dirty="0">
              <a:solidFill>
                <a:srgbClr val="00B050"/>
              </a:solidFill>
            </a:endParaRPr>
          </a:p>
          <a:p>
            <a:pPr>
              <a:lnSpc>
                <a:spcPct val="150000"/>
              </a:lnSpc>
            </a:pPr>
            <a:r>
              <a:rPr lang="zh-CN" altLang="en-US" dirty="0">
                <a:solidFill>
                  <a:srgbClr val="00B050"/>
                </a:solidFill>
              </a:rPr>
              <a:t>返回的状态数据为：</a:t>
            </a:r>
            <a:r>
              <a:rPr lang="en-US" altLang="zh-CN" dirty="0">
                <a:solidFill>
                  <a:srgbClr val="00B050"/>
                </a:solidFill>
              </a:rPr>
              <a:t>0-</a:t>
            </a:r>
            <a:r>
              <a:rPr lang="zh-CN" altLang="en-US" dirty="0">
                <a:solidFill>
                  <a:srgbClr val="00B050"/>
                </a:solidFill>
              </a:rPr>
              <a:t>上传成功，</a:t>
            </a:r>
            <a:r>
              <a:rPr lang="en-US" altLang="zh-CN" dirty="0">
                <a:solidFill>
                  <a:srgbClr val="00B050"/>
                </a:solidFill>
              </a:rPr>
              <a:t>1-</a:t>
            </a:r>
            <a:r>
              <a:rPr lang="zh-CN" altLang="en-US" dirty="0">
                <a:solidFill>
                  <a:srgbClr val="00B050"/>
                </a:solidFill>
              </a:rPr>
              <a:t>上传失败，</a:t>
            </a:r>
            <a:r>
              <a:rPr lang="en-US" altLang="zh-CN" dirty="0">
                <a:solidFill>
                  <a:srgbClr val="00B050"/>
                </a:solidFill>
              </a:rPr>
              <a:t>2-</a:t>
            </a:r>
            <a:r>
              <a:rPr lang="zh-CN" altLang="en-US" dirty="0">
                <a:solidFill>
                  <a:srgbClr val="00B050"/>
                </a:solidFill>
              </a:rPr>
              <a:t>上传中，</a:t>
            </a:r>
            <a:r>
              <a:rPr lang="en-US" altLang="zh-CN" dirty="0">
                <a:solidFill>
                  <a:srgbClr val="00B050"/>
                </a:solidFill>
              </a:rPr>
              <a:t>3-</a:t>
            </a:r>
            <a:r>
              <a:rPr lang="zh-CN" altLang="en-US" dirty="0">
                <a:solidFill>
                  <a:srgbClr val="00B050"/>
                </a:solidFill>
              </a:rPr>
              <a:t>文件处理成功 </a:t>
            </a:r>
            <a:r>
              <a:rPr lang="en-US" altLang="zh-CN" dirty="0">
                <a:solidFill>
                  <a:srgbClr val="00B050"/>
                </a:solidFill>
              </a:rPr>
              <a:t>4-</a:t>
            </a:r>
            <a:r>
              <a:rPr lang="zh-CN" altLang="en-US" dirty="0">
                <a:solidFill>
                  <a:srgbClr val="00B050"/>
                </a:solidFill>
              </a:rPr>
              <a:t>文件处理中  </a:t>
            </a:r>
            <a:r>
              <a:rPr lang="en-US" altLang="zh-CN" dirty="0">
                <a:solidFill>
                  <a:srgbClr val="00B050"/>
                </a:solidFill>
              </a:rPr>
              <a:t>5-</a:t>
            </a:r>
            <a:r>
              <a:rPr lang="zh-CN" altLang="en-US" dirty="0">
                <a:solidFill>
                  <a:srgbClr val="00B050"/>
                </a:solidFill>
              </a:rPr>
              <a:t>文件处理失败，无法入库。</a:t>
            </a:r>
            <a:endParaRPr lang="zh-CN" altLang="en-US" dirty="0">
              <a:solidFill>
                <a:srgbClr val="00B050"/>
              </a:solidFill>
            </a:endParaRPr>
          </a:p>
          <a:p>
            <a:pPr>
              <a:lnSpc>
                <a:spcPct val="150000"/>
              </a:lnSpc>
            </a:pPr>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203988" y="1648209"/>
            <a:ext cx="8928992"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9332"/>
          </a:xfrm>
          <a:prstGeom prst="rect">
            <a:avLst/>
          </a:prstGeom>
          <a:noFill/>
        </p:spPr>
        <p:txBody>
          <a:bodyPr wrap="square" rtlCol="0">
            <a:spAutoFit/>
          </a:bodyPr>
          <a:lstStyle/>
          <a:p>
            <a:pPr lvl="0"/>
            <a:r>
              <a:rPr lang="en-US" altLang="zh-CN" dirty="0">
                <a:solidFill>
                  <a:srgbClr val="FF0000"/>
                </a:solidFill>
              </a:rPr>
              <a:t>7</a:t>
            </a:r>
            <a:r>
              <a:rPr lang="zh-CN" altLang="en-US" dirty="0">
                <a:solidFill>
                  <a:srgbClr val="FF0000"/>
                </a:solidFill>
              </a:rPr>
              <a:t>、批量报送中的</a:t>
            </a:r>
            <a:r>
              <a:rPr lang="en-US" altLang="zh-CN" dirty="0" err="1">
                <a:solidFill>
                  <a:srgbClr val="FF0000"/>
                </a:solidFill>
              </a:rPr>
              <a:t>uploadEnd</a:t>
            </a:r>
            <a:r>
              <a:rPr lang="zh-CN" altLang="en-US" dirty="0">
                <a:solidFill>
                  <a:srgbClr val="FF0000"/>
                </a:solidFill>
              </a:rPr>
              <a:t>意义？</a:t>
            </a:r>
            <a:endParaRPr lang="zh-CN" altLang="zh-CN" dirty="0">
              <a:solidFill>
                <a:srgbClr val="FF0000"/>
              </a:solidFill>
            </a:endParaRPr>
          </a:p>
        </p:txBody>
      </p:sp>
      <p:sp>
        <p:nvSpPr>
          <p:cNvPr id="7" name="文本框 6"/>
          <p:cNvSpPr txBox="1"/>
          <p:nvPr/>
        </p:nvSpPr>
        <p:spPr>
          <a:xfrm>
            <a:off x="5737547" y="1988840"/>
            <a:ext cx="5900795" cy="2122376"/>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en-US" dirty="0">
                <a:solidFill>
                  <a:srgbClr val="00B050"/>
                </a:solidFill>
              </a:rPr>
              <a:t>文件结束标志，由于</a:t>
            </a:r>
            <a:r>
              <a:rPr lang="en-US" altLang="zh-CN" dirty="0">
                <a:solidFill>
                  <a:srgbClr val="00B050"/>
                </a:solidFill>
              </a:rPr>
              <a:t>CSB</a:t>
            </a:r>
            <a:r>
              <a:rPr lang="zh-CN" altLang="en-US" dirty="0">
                <a:solidFill>
                  <a:srgbClr val="00B050"/>
                </a:solidFill>
              </a:rPr>
              <a:t>带宽限制，每次仅限上送</a:t>
            </a:r>
            <a:r>
              <a:rPr lang="en-US" altLang="zh-CN" dirty="0">
                <a:solidFill>
                  <a:srgbClr val="00B050"/>
                </a:solidFill>
              </a:rPr>
              <a:t>2M</a:t>
            </a:r>
            <a:r>
              <a:rPr lang="zh-CN" altLang="en-US" dirty="0">
                <a:solidFill>
                  <a:srgbClr val="00B050"/>
                </a:solidFill>
              </a:rPr>
              <a:t>以内的文件，故大于</a:t>
            </a:r>
            <a:r>
              <a:rPr lang="en-US" altLang="zh-CN" dirty="0">
                <a:solidFill>
                  <a:srgbClr val="00B050"/>
                </a:solidFill>
              </a:rPr>
              <a:t>2M</a:t>
            </a:r>
            <a:r>
              <a:rPr lang="zh-CN" altLang="en-US" dirty="0">
                <a:solidFill>
                  <a:srgbClr val="00B050"/>
                </a:solidFill>
              </a:rPr>
              <a:t>的文件需分批报送，每次报送若未结束该字段则上送‘</a:t>
            </a:r>
            <a:r>
              <a:rPr lang="en-US" altLang="zh-CN" dirty="0">
                <a:solidFill>
                  <a:srgbClr val="00B050"/>
                </a:solidFill>
              </a:rPr>
              <a:t>N’</a:t>
            </a:r>
            <a:r>
              <a:rPr lang="zh-CN" altLang="en-US" dirty="0">
                <a:solidFill>
                  <a:srgbClr val="00B050"/>
                </a:solidFill>
              </a:rPr>
              <a:t>，结束了则上送‘</a:t>
            </a:r>
            <a:r>
              <a:rPr lang="en-US" altLang="zh-CN" dirty="0">
                <a:solidFill>
                  <a:srgbClr val="00B050"/>
                </a:solidFill>
              </a:rPr>
              <a:t>Y’</a:t>
            </a:r>
            <a:r>
              <a:rPr lang="zh-CN" altLang="en-US" dirty="0">
                <a:solidFill>
                  <a:srgbClr val="00B050"/>
                </a:solidFill>
              </a:rPr>
              <a:t>。文件报送完毕必须上送文件结束表述</a:t>
            </a:r>
            <a:r>
              <a:rPr lang="en-US" altLang="zh-CN" dirty="0" err="1">
                <a:solidFill>
                  <a:srgbClr val="00B050"/>
                </a:solidFill>
              </a:rPr>
              <a:t>uploanEnd</a:t>
            </a:r>
            <a:r>
              <a:rPr lang="zh-CN" altLang="en-US" dirty="0">
                <a:solidFill>
                  <a:srgbClr val="00B050"/>
                </a:solidFill>
              </a:rPr>
              <a:t>为</a:t>
            </a:r>
            <a:r>
              <a:rPr lang="en-US" altLang="zh-CN" dirty="0">
                <a:solidFill>
                  <a:srgbClr val="00B050"/>
                </a:solidFill>
              </a:rPr>
              <a:t>Y</a:t>
            </a:r>
            <a:r>
              <a:rPr lang="zh-CN" altLang="en-US" dirty="0">
                <a:solidFill>
                  <a:srgbClr val="00B050"/>
                </a:solidFill>
              </a:rPr>
              <a:t>字段，才能标识文件上送成功。</a:t>
            </a:r>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203988" y="1648209"/>
            <a:ext cx="8928992"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9332"/>
          </a:xfrm>
          <a:prstGeom prst="rect">
            <a:avLst/>
          </a:prstGeom>
          <a:noFill/>
        </p:spPr>
        <p:txBody>
          <a:bodyPr wrap="square" rtlCol="0">
            <a:spAutoFit/>
          </a:bodyPr>
          <a:lstStyle/>
          <a:p>
            <a:pPr lvl="0"/>
            <a:r>
              <a:rPr lang="en-US" altLang="zh-CN" dirty="0">
                <a:solidFill>
                  <a:srgbClr val="FF0000"/>
                </a:solidFill>
              </a:rPr>
              <a:t>8</a:t>
            </a:r>
            <a:r>
              <a:rPr lang="zh-CN" altLang="en-US" dirty="0">
                <a:solidFill>
                  <a:srgbClr val="FF0000"/>
                </a:solidFill>
              </a:rPr>
              <a:t>、流水号</a:t>
            </a:r>
            <a:r>
              <a:rPr lang="en-US" altLang="zh-CN" dirty="0" err="1">
                <a:solidFill>
                  <a:srgbClr val="FF0000"/>
                </a:solidFill>
              </a:rPr>
              <a:t>uploadFolwNo</a:t>
            </a:r>
            <a:r>
              <a:rPr lang="zh-CN" altLang="en-US" dirty="0">
                <a:solidFill>
                  <a:srgbClr val="FF0000"/>
                </a:solidFill>
              </a:rPr>
              <a:t>作用？</a:t>
            </a:r>
            <a:endParaRPr lang="zh-CN" altLang="zh-CN" dirty="0">
              <a:solidFill>
                <a:srgbClr val="FF0000"/>
              </a:solidFill>
            </a:endParaRPr>
          </a:p>
        </p:txBody>
      </p:sp>
      <p:sp>
        <p:nvSpPr>
          <p:cNvPr id="7" name="文本框 6"/>
          <p:cNvSpPr txBox="1"/>
          <p:nvPr/>
        </p:nvSpPr>
        <p:spPr>
          <a:xfrm>
            <a:off x="5809555" y="2118495"/>
            <a:ext cx="5900795" cy="1706878"/>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en-US" dirty="0">
                <a:solidFill>
                  <a:srgbClr val="00B050"/>
                </a:solidFill>
              </a:rPr>
              <a:t>流水号这个字段是第一次调用批量接口返回字段，之后的每次调用接口都必须上送这个字段，一个文件对应一个流水号。当文件上传成功后，可以根据此流水号查询当天上送文件是否成功报送。</a:t>
            </a:r>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203988" y="1648209"/>
            <a:ext cx="8928992"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9332"/>
          </a:xfrm>
          <a:prstGeom prst="rect">
            <a:avLst/>
          </a:prstGeom>
          <a:noFill/>
        </p:spPr>
        <p:txBody>
          <a:bodyPr wrap="square" rtlCol="0">
            <a:spAutoFit/>
          </a:bodyPr>
          <a:lstStyle/>
          <a:p>
            <a:pPr lvl="0"/>
            <a:r>
              <a:rPr lang="en-US" altLang="zh-CN" dirty="0">
                <a:solidFill>
                  <a:srgbClr val="FF0000"/>
                </a:solidFill>
              </a:rPr>
              <a:t>9</a:t>
            </a:r>
            <a:r>
              <a:rPr lang="zh-CN" altLang="en-US" dirty="0">
                <a:solidFill>
                  <a:srgbClr val="FF0000"/>
                </a:solidFill>
              </a:rPr>
              <a:t>、单笔实时报送如何确定上报成功？</a:t>
            </a:r>
            <a:endParaRPr lang="zh-CN" altLang="zh-CN" dirty="0">
              <a:solidFill>
                <a:srgbClr val="FF0000"/>
              </a:solidFill>
            </a:endParaRPr>
          </a:p>
        </p:txBody>
      </p:sp>
      <p:sp>
        <p:nvSpPr>
          <p:cNvPr id="7" name="文本框 6"/>
          <p:cNvSpPr txBox="1"/>
          <p:nvPr/>
        </p:nvSpPr>
        <p:spPr>
          <a:xfrm>
            <a:off x="5881563" y="2247823"/>
            <a:ext cx="5900795" cy="875881"/>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en-US" dirty="0">
                <a:solidFill>
                  <a:srgbClr val="00B050"/>
                </a:solidFill>
              </a:rPr>
              <a:t>单笔实时报送平台会返回状态，如果返回参数中的</a:t>
            </a:r>
            <a:r>
              <a:rPr lang="en-US" altLang="zh-CN" dirty="0">
                <a:solidFill>
                  <a:srgbClr val="00B050"/>
                </a:solidFill>
              </a:rPr>
              <a:t>state</a:t>
            </a:r>
            <a:r>
              <a:rPr lang="zh-CN" altLang="en-US" dirty="0">
                <a:solidFill>
                  <a:srgbClr val="00B050"/>
                </a:solidFill>
              </a:rPr>
              <a:t>为</a:t>
            </a:r>
            <a:r>
              <a:rPr lang="en-US" altLang="zh-CN" dirty="0">
                <a:solidFill>
                  <a:srgbClr val="00B050"/>
                </a:solidFill>
              </a:rPr>
              <a:t>0</a:t>
            </a:r>
            <a:r>
              <a:rPr lang="zh-CN" altLang="en-US" dirty="0">
                <a:solidFill>
                  <a:srgbClr val="00B050"/>
                </a:solidFill>
              </a:rPr>
              <a:t>，则表示平台处理成功，否则处理失败。</a:t>
            </a:r>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1993131" y="1167977"/>
            <a:ext cx="1919122" cy="2335512"/>
            <a:chOff x="3146420" y="1529078"/>
            <a:chExt cx="1439862" cy="1946260"/>
          </a:xfrm>
        </p:grpSpPr>
        <p:sp>
          <p:nvSpPr>
            <p:cNvPr id="87" name="椭圆​​ 2"/>
            <p:cNvSpPr/>
            <p:nvPr/>
          </p:nvSpPr>
          <p:spPr>
            <a:xfrm>
              <a:off x="3146420" y="1529078"/>
              <a:ext cx="1439862" cy="1812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no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88" name="椭圆​​ 9"/>
            <p:cNvSpPr/>
            <p:nvPr/>
          </p:nvSpPr>
          <p:spPr>
            <a:xfrm>
              <a:off x="3273494" y="3380494"/>
              <a:ext cx="1116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89" name="矩形​​ 17"/>
            <p:cNvSpPr>
              <a:spLocks noChangeArrowheads="1"/>
            </p:cNvSpPr>
            <p:nvPr/>
          </p:nvSpPr>
          <p:spPr bwMode="auto">
            <a:xfrm>
              <a:off x="3206578" y="1998632"/>
              <a:ext cx="1280623" cy="33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fontAlgn="base">
                <a:spcBef>
                  <a:spcPct val="0"/>
                </a:spcBef>
                <a:spcAft>
                  <a:spcPct val="0"/>
                </a:spcAft>
                <a:defRPr/>
              </a:pPr>
              <a:r>
                <a:rPr lang="zh-CN" altLang="en-US" sz="2000"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rPr>
                <a:t>单笔实时报送</a:t>
              </a:r>
              <a:endParaRPr lang="zh-CN" altLang="en-US" sz="2000"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sp>
        <p:nvSpPr>
          <p:cNvPr id="65" name="TextBox 7"/>
          <p:cNvSpPr>
            <a:spLocks noChangeArrowheads="1"/>
          </p:cNvSpPr>
          <p:nvPr/>
        </p:nvSpPr>
        <p:spPr bwMode="auto">
          <a:xfrm>
            <a:off x="393065" y="245745"/>
            <a:ext cx="522795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报送方式</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44"/>
          <p:cNvSpPr/>
          <p:nvPr/>
        </p:nvSpPr>
        <p:spPr>
          <a:xfrm>
            <a:off x="4608062" y="4337254"/>
            <a:ext cx="5099179" cy="838555"/>
          </a:xfrm>
          <a:prstGeom prst="rect">
            <a:avLst/>
          </a:prstGeom>
          <a:noFill/>
          <a:ln w="12700">
            <a:solidFill>
              <a:srgbClr val="3D485D"/>
            </a:solid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607852" y="1539875"/>
            <a:ext cx="5030470" cy="645160"/>
          </a:xfrm>
          <a:prstGeom prst="rect">
            <a:avLst/>
          </a:prstGeom>
          <a:noFill/>
        </p:spPr>
        <p:txBody>
          <a:bodyPr wrap="square" rtlCol="0">
            <a:spAutoFit/>
          </a:bodyPr>
          <a:lstStyle/>
          <a:p>
            <a:r>
              <a:rPr lang="zh-CN" altLang="en-US"/>
              <a:t>在发生交易（发卡、充值、交易）的同时实时将卡数据报送至监管平台。</a:t>
            </a:r>
            <a:endParaRPr lang="zh-CN" altLang="en-US"/>
          </a:p>
        </p:txBody>
      </p:sp>
      <p:grpSp>
        <p:nvGrpSpPr>
          <p:cNvPr id="3" name="组合 2"/>
          <p:cNvGrpSpPr/>
          <p:nvPr/>
        </p:nvGrpSpPr>
        <p:grpSpPr>
          <a:xfrm>
            <a:off x="1993131" y="3993092"/>
            <a:ext cx="1919122" cy="2335512"/>
            <a:chOff x="3146420" y="1529078"/>
            <a:chExt cx="1439862" cy="1946260"/>
          </a:xfrm>
        </p:grpSpPr>
        <p:sp>
          <p:nvSpPr>
            <p:cNvPr id="4" name="椭圆​​ 2"/>
            <p:cNvSpPr/>
            <p:nvPr/>
          </p:nvSpPr>
          <p:spPr>
            <a:xfrm>
              <a:off x="3146420" y="1529078"/>
              <a:ext cx="1439862" cy="1812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no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5" name="椭圆​​ 9"/>
            <p:cNvSpPr/>
            <p:nvPr/>
          </p:nvSpPr>
          <p:spPr>
            <a:xfrm>
              <a:off x="3273494" y="3380494"/>
              <a:ext cx="1116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6" name="矩形​​ 17"/>
            <p:cNvSpPr>
              <a:spLocks noChangeArrowheads="1"/>
            </p:cNvSpPr>
            <p:nvPr/>
          </p:nvSpPr>
          <p:spPr bwMode="auto">
            <a:xfrm>
              <a:off x="3206576" y="1998632"/>
              <a:ext cx="1280623" cy="332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fontAlgn="base">
                <a:spcBef>
                  <a:spcPct val="0"/>
                </a:spcBef>
                <a:spcAft>
                  <a:spcPct val="0"/>
                </a:spcAft>
                <a:defRPr/>
              </a:pPr>
              <a:r>
                <a:rPr lang="zh-CN" altLang="en-US" sz="2000"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rPr>
                <a:t>批量文件报送</a:t>
              </a:r>
              <a:endParaRPr lang="zh-CN" altLang="en-US" sz="2000"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sp>
        <p:nvSpPr>
          <p:cNvPr id="8" name="文本框 7"/>
          <p:cNvSpPr txBox="1"/>
          <p:nvPr/>
        </p:nvSpPr>
        <p:spPr>
          <a:xfrm>
            <a:off x="4574197" y="4433570"/>
            <a:ext cx="5030470" cy="645160"/>
          </a:xfrm>
          <a:prstGeom prst="rect">
            <a:avLst/>
          </a:prstGeom>
          <a:noFill/>
        </p:spPr>
        <p:txBody>
          <a:bodyPr wrap="square" rtlCol="0">
            <a:spAutoFit/>
          </a:bodyPr>
          <a:lstStyle/>
          <a:p>
            <a:r>
              <a:rPr lang="zh-CN" altLang="en-US"/>
              <a:t>当天的交易（发卡、充值、交易）数据通过文件的方式一次性</a:t>
            </a:r>
            <a:r>
              <a:rPr lang="en-US" altLang="zh-CN"/>
              <a:t>T+1</a:t>
            </a:r>
            <a:r>
              <a:rPr lang="zh-CN" altLang="en-US"/>
              <a:t>日内报送至监管平台。</a:t>
            </a:r>
            <a:endParaRPr lang="zh-CN" altLang="en-US"/>
          </a:p>
        </p:txBody>
      </p:sp>
      <p:sp>
        <p:nvSpPr>
          <p:cNvPr id="9" name="矩形 8"/>
          <p:cNvSpPr/>
          <p:nvPr/>
        </p:nvSpPr>
        <p:spPr>
          <a:xfrm>
            <a:off x="4608697" y="1511504"/>
            <a:ext cx="5099179" cy="838555"/>
          </a:xfrm>
          <a:prstGeom prst="rect">
            <a:avLst/>
          </a:prstGeom>
          <a:noFill/>
          <a:ln w="12700">
            <a:solidFill>
              <a:srgbClr val="3D485D"/>
            </a:solid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24979" y="6328604"/>
            <a:ext cx="10657184" cy="461665"/>
          </a:xfrm>
          <a:prstGeom prst="rect">
            <a:avLst/>
          </a:prstGeom>
          <a:noFill/>
        </p:spPr>
        <p:txBody>
          <a:bodyPr wrap="square" rtlCol="0">
            <a:spAutoFit/>
          </a:bodyPr>
          <a:lstStyle/>
          <a:p>
            <a:r>
              <a:rPr lang="zh-CN" altLang="en-US" sz="2400" b="1" dirty="0">
                <a:solidFill>
                  <a:srgbClr val="FF0000"/>
                </a:solidFill>
                <a:latin typeface="华文楷体" panose="02010600040101010101" pitchFamily="2" charset="-122"/>
                <a:ea typeface="华文楷体" panose="02010600040101010101" pitchFamily="2" charset="-122"/>
              </a:rPr>
              <a:t>注意：一家企业只能选其中一种方式进行报送，不可两种方式同时进行！！！</a:t>
            </a:r>
            <a:endParaRPr lang="zh-CN" altLang="en-US" sz="2400" b="1"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073251" y="1633461"/>
            <a:ext cx="8928992"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9332"/>
          </a:xfrm>
          <a:prstGeom prst="rect">
            <a:avLst/>
          </a:prstGeom>
          <a:noFill/>
        </p:spPr>
        <p:txBody>
          <a:bodyPr wrap="square" rtlCol="0">
            <a:spAutoFit/>
          </a:bodyPr>
          <a:lstStyle/>
          <a:p>
            <a:pPr lvl="0"/>
            <a:r>
              <a:rPr lang="en-US" altLang="zh-CN" dirty="0">
                <a:solidFill>
                  <a:srgbClr val="FF0000"/>
                </a:solidFill>
              </a:rPr>
              <a:t>10</a:t>
            </a:r>
            <a:r>
              <a:rPr lang="zh-CN" altLang="en-US" dirty="0">
                <a:solidFill>
                  <a:srgbClr val="FF0000"/>
                </a:solidFill>
              </a:rPr>
              <a:t>、接口文档中的上送字段与返回字段如何区分，何时返回？</a:t>
            </a:r>
            <a:endParaRPr lang="zh-CN" altLang="zh-CN" dirty="0">
              <a:solidFill>
                <a:srgbClr val="FF0000"/>
              </a:solidFill>
            </a:endParaRPr>
          </a:p>
        </p:txBody>
      </p:sp>
      <p:sp>
        <p:nvSpPr>
          <p:cNvPr id="7" name="文本框 6"/>
          <p:cNvSpPr txBox="1"/>
          <p:nvPr/>
        </p:nvSpPr>
        <p:spPr>
          <a:xfrm>
            <a:off x="5737547" y="2239782"/>
            <a:ext cx="5900795" cy="1706878"/>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en-US" dirty="0">
                <a:solidFill>
                  <a:srgbClr val="00B050"/>
                </a:solidFill>
              </a:rPr>
              <a:t>接口文档中第三列有个输入</a:t>
            </a:r>
            <a:r>
              <a:rPr lang="en-US" altLang="zh-CN" dirty="0">
                <a:solidFill>
                  <a:srgbClr val="00B050"/>
                </a:solidFill>
              </a:rPr>
              <a:t>/</a:t>
            </a:r>
            <a:r>
              <a:rPr lang="zh-CN" altLang="en-US" dirty="0">
                <a:solidFill>
                  <a:srgbClr val="00B050"/>
                </a:solidFill>
              </a:rPr>
              <a:t>输出，英文为‘</a:t>
            </a:r>
            <a:r>
              <a:rPr lang="en-US" altLang="zh-CN" dirty="0">
                <a:solidFill>
                  <a:srgbClr val="00B050"/>
                </a:solidFill>
              </a:rPr>
              <a:t>I/O’I</a:t>
            </a:r>
            <a:r>
              <a:rPr lang="zh-CN" altLang="en-US" dirty="0">
                <a:solidFill>
                  <a:srgbClr val="00B050"/>
                </a:solidFill>
              </a:rPr>
              <a:t>代表输入即需要上送字段，‘</a:t>
            </a:r>
            <a:r>
              <a:rPr lang="en-US" altLang="zh-CN" dirty="0">
                <a:solidFill>
                  <a:srgbClr val="00B050"/>
                </a:solidFill>
              </a:rPr>
              <a:t>O’</a:t>
            </a:r>
            <a:r>
              <a:rPr lang="zh-CN" altLang="en-US" dirty="0">
                <a:solidFill>
                  <a:srgbClr val="00B050"/>
                </a:solidFill>
              </a:rPr>
              <a:t>代表输入字段即接口返回字段。系统对接是通过使用阿里云的</a:t>
            </a:r>
            <a:r>
              <a:rPr lang="en-US" altLang="zh-CN" dirty="0">
                <a:solidFill>
                  <a:srgbClr val="00B050"/>
                </a:solidFill>
              </a:rPr>
              <a:t>CSB</a:t>
            </a:r>
            <a:r>
              <a:rPr lang="zh-CN" altLang="en-US" dirty="0">
                <a:solidFill>
                  <a:srgbClr val="00B050"/>
                </a:solidFill>
              </a:rPr>
              <a:t>服务，每次调</a:t>
            </a:r>
            <a:r>
              <a:rPr lang="en-US" altLang="zh-CN" dirty="0">
                <a:solidFill>
                  <a:srgbClr val="00B050"/>
                </a:solidFill>
              </a:rPr>
              <a:t>CSB</a:t>
            </a:r>
            <a:r>
              <a:rPr lang="zh-CN" altLang="en-US" dirty="0">
                <a:solidFill>
                  <a:srgbClr val="00B050"/>
                </a:solidFill>
              </a:rPr>
              <a:t>会实时返回数据。</a:t>
            </a:r>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073251" y="1633461"/>
            <a:ext cx="8928992"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8300"/>
          </a:xfrm>
          <a:prstGeom prst="rect">
            <a:avLst/>
          </a:prstGeom>
          <a:noFill/>
        </p:spPr>
        <p:txBody>
          <a:bodyPr wrap="square" rtlCol="0">
            <a:spAutoFit/>
          </a:bodyPr>
          <a:lstStyle/>
          <a:p>
            <a:pPr lvl="0"/>
            <a:r>
              <a:rPr lang="en-US" altLang="zh-CN" dirty="0">
                <a:solidFill>
                  <a:srgbClr val="FF0000"/>
                </a:solidFill>
              </a:rPr>
              <a:t>11</a:t>
            </a:r>
            <a:r>
              <a:rPr lang="zh-CN" altLang="en-US" dirty="0">
                <a:solidFill>
                  <a:srgbClr val="FF0000"/>
                </a:solidFill>
              </a:rPr>
              <a:t>、针对充值与交易接口中的充值后累计本金与交易后卡余额，理解？</a:t>
            </a:r>
            <a:endParaRPr lang="zh-CN" altLang="zh-CN" dirty="0">
              <a:solidFill>
                <a:srgbClr val="FF0000"/>
              </a:solidFill>
            </a:endParaRPr>
          </a:p>
        </p:txBody>
      </p:sp>
      <p:sp>
        <p:nvSpPr>
          <p:cNvPr id="7" name="文本框 6"/>
          <p:cNvSpPr txBox="1"/>
          <p:nvPr/>
        </p:nvSpPr>
        <p:spPr>
          <a:xfrm>
            <a:off x="5665539" y="1988840"/>
            <a:ext cx="5900795" cy="2122376"/>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en-US" dirty="0">
                <a:solidFill>
                  <a:srgbClr val="00B050"/>
                </a:solidFill>
              </a:rPr>
              <a:t>针对一些发卡企业存在折扣活动，卡剩余本金与卡余额可能会不一致而设计的字段。如果不上送，存管资金按照卡面额计算。如果企业确定按照本金缴纳存管资金，则必输。比如，原来卡里有</a:t>
            </a:r>
            <a:r>
              <a:rPr lang="en-US" altLang="zh-CN" dirty="0">
                <a:solidFill>
                  <a:srgbClr val="00B050"/>
                </a:solidFill>
              </a:rPr>
              <a:t>500</a:t>
            </a:r>
            <a:r>
              <a:rPr lang="zh-CN" altLang="en-US" dirty="0">
                <a:solidFill>
                  <a:srgbClr val="00B050"/>
                </a:solidFill>
              </a:rPr>
              <a:t>元，其中本金</a:t>
            </a:r>
            <a:r>
              <a:rPr lang="en-US" altLang="zh-CN" dirty="0">
                <a:solidFill>
                  <a:srgbClr val="00B050"/>
                </a:solidFill>
              </a:rPr>
              <a:t>300.</a:t>
            </a:r>
            <a:r>
              <a:rPr lang="zh-CN" altLang="en-US" dirty="0">
                <a:solidFill>
                  <a:srgbClr val="00B050"/>
                </a:solidFill>
              </a:rPr>
              <a:t>目前客户又充值本金</a:t>
            </a:r>
            <a:r>
              <a:rPr lang="en-US" altLang="zh-CN" dirty="0">
                <a:solidFill>
                  <a:srgbClr val="00B050"/>
                </a:solidFill>
              </a:rPr>
              <a:t>200</a:t>
            </a:r>
            <a:r>
              <a:rPr lang="zh-CN" altLang="en-US" dirty="0">
                <a:solidFill>
                  <a:srgbClr val="00B050"/>
                </a:solidFill>
              </a:rPr>
              <a:t>，送</a:t>
            </a:r>
            <a:r>
              <a:rPr lang="en-US" altLang="zh-CN" dirty="0">
                <a:solidFill>
                  <a:srgbClr val="00B050"/>
                </a:solidFill>
              </a:rPr>
              <a:t>100.</a:t>
            </a:r>
            <a:r>
              <a:rPr lang="zh-CN" altLang="en-US" dirty="0">
                <a:solidFill>
                  <a:srgbClr val="00B050"/>
                </a:solidFill>
              </a:rPr>
              <a:t>则其中充值后累计本金为</a:t>
            </a:r>
            <a:r>
              <a:rPr lang="en-US" altLang="zh-CN" dirty="0">
                <a:solidFill>
                  <a:srgbClr val="00B050"/>
                </a:solidFill>
              </a:rPr>
              <a:t>500</a:t>
            </a:r>
            <a:r>
              <a:rPr lang="zh-CN" altLang="en-US" dirty="0">
                <a:solidFill>
                  <a:srgbClr val="00B050"/>
                </a:solidFill>
              </a:rPr>
              <a:t>元。</a:t>
            </a:r>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073251" y="1633461"/>
            <a:ext cx="8928992"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8300"/>
          </a:xfrm>
          <a:prstGeom prst="rect">
            <a:avLst/>
          </a:prstGeom>
          <a:noFill/>
        </p:spPr>
        <p:txBody>
          <a:bodyPr wrap="square" rtlCol="0">
            <a:spAutoFit/>
          </a:bodyPr>
          <a:lstStyle/>
          <a:p>
            <a:pPr lvl="0"/>
            <a:r>
              <a:rPr lang="en-US" altLang="zh-CN" dirty="0">
                <a:solidFill>
                  <a:srgbClr val="FF0000"/>
                </a:solidFill>
              </a:rPr>
              <a:t>13</a:t>
            </a:r>
            <a:r>
              <a:rPr lang="zh-CN" altLang="en-US" dirty="0">
                <a:solidFill>
                  <a:srgbClr val="FF0000"/>
                </a:solidFill>
              </a:rPr>
              <a:t>、批量文件上报加密问题。</a:t>
            </a:r>
            <a:endParaRPr lang="zh-CN" altLang="zh-CN" dirty="0">
              <a:solidFill>
                <a:srgbClr val="FF0000"/>
              </a:solidFill>
            </a:endParaRPr>
          </a:p>
        </p:txBody>
      </p:sp>
      <p:sp>
        <p:nvSpPr>
          <p:cNvPr id="7" name="文本框 6"/>
          <p:cNvSpPr txBox="1"/>
          <p:nvPr/>
        </p:nvSpPr>
        <p:spPr>
          <a:xfrm>
            <a:off x="5665539" y="2135429"/>
            <a:ext cx="5900795" cy="1291379"/>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en-US" dirty="0">
                <a:solidFill>
                  <a:srgbClr val="00B050"/>
                </a:solidFill>
              </a:rPr>
              <a:t>加密的是整个文件内容</a:t>
            </a:r>
            <a:r>
              <a:rPr lang="en-US" altLang="zh-CN" dirty="0">
                <a:solidFill>
                  <a:srgbClr val="00B050"/>
                </a:solidFill>
              </a:rPr>
              <a:t>base64</a:t>
            </a:r>
            <a:r>
              <a:rPr lang="zh-CN" altLang="en-US" dirty="0">
                <a:solidFill>
                  <a:srgbClr val="00B050"/>
                </a:solidFill>
              </a:rPr>
              <a:t>转码数据与文件详情（文件大小，文件</a:t>
            </a:r>
            <a:r>
              <a:rPr lang="en-US" altLang="zh-CN" dirty="0">
                <a:solidFill>
                  <a:srgbClr val="00B050"/>
                </a:solidFill>
              </a:rPr>
              <a:t>MD5</a:t>
            </a:r>
            <a:r>
              <a:rPr lang="zh-CN" altLang="en-US" dirty="0">
                <a:solidFill>
                  <a:srgbClr val="00B050"/>
                </a:solidFill>
              </a:rPr>
              <a:t>值，文件名称等）数据加密。其中文件若多次上送则只需要第一次上送文件信息。</a:t>
            </a:r>
            <a:endParaRPr lang="zh-CN" altLang="zh-CN"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图片 5"/>
          <p:cNvPicPr>
            <a:picLocks noChangeAspect="1"/>
          </p:cNvPicPr>
          <p:nvPr/>
        </p:nvPicPr>
        <p:blipFill>
          <a:blip r:embed="rId1"/>
          <a:srcRect t="16968" b="9955"/>
          <a:stretch>
            <a:fillRect/>
          </a:stretch>
        </p:blipFill>
        <p:spPr>
          <a:xfrm>
            <a:off x="3073251" y="1633461"/>
            <a:ext cx="8928992" cy="5068242"/>
          </a:xfrm>
          <a:prstGeom prst="rect">
            <a:avLst/>
          </a:prstGeom>
          <a:noFill/>
          <a:ln w="9525">
            <a:noFill/>
          </a:ln>
        </p:spPr>
      </p:pic>
      <p:sp>
        <p:nvSpPr>
          <p:cNvPr id="65" name="TextBox 7"/>
          <p:cNvSpPr>
            <a:spLocks noChangeArrowheads="1"/>
          </p:cNvSpPr>
          <p:nvPr/>
        </p:nvSpPr>
        <p:spPr bwMode="auto">
          <a:xfrm>
            <a:off x="203975" y="404664"/>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主要问题 </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Q&amp;A</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6" name="图片 4"/>
          <p:cNvPicPr>
            <a:picLocks noChangeAspect="1"/>
          </p:cNvPicPr>
          <p:nvPr/>
        </p:nvPicPr>
        <p:blipFill>
          <a:blip r:embed="rId2"/>
          <a:stretch>
            <a:fillRect/>
          </a:stretch>
        </p:blipFill>
        <p:spPr>
          <a:xfrm>
            <a:off x="34039" y="1138238"/>
            <a:ext cx="2751180" cy="3667392"/>
          </a:xfrm>
          <a:prstGeom prst="rect">
            <a:avLst/>
          </a:prstGeom>
          <a:noFill/>
          <a:ln w="9525">
            <a:noFill/>
          </a:ln>
        </p:spPr>
      </p:pic>
      <p:sp>
        <p:nvSpPr>
          <p:cNvPr id="4" name="文本框 3"/>
          <p:cNvSpPr txBox="1"/>
          <p:nvPr/>
        </p:nvSpPr>
        <p:spPr>
          <a:xfrm>
            <a:off x="2137147" y="1072447"/>
            <a:ext cx="8928992" cy="368300"/>
          </a:xfrm>
          <a:prstGeom prst="rect">
            <a:avLst/>
          </a:prstGeom>
          <a:noFill/>
        </p:spPr>
        <p:txBody>
          <a:bodyPr wrap="square" rtlCol="0">
            <a:spAutoFit/>
          </a:bodyPr>
          <a:lstStyle/>
          <a:p>
            <a:pPr lvl="0"/>
            <a:r>
              <a:rPr lang="en-US" altLang="zh-CN" dirty="0">
                <a:solidFill>
                  <a:srgbClr val="FF0000"/>
                </a:solidFill>
              </a:rPr>
              <a:t>14</a:t>
            </a:r>
            <a:r>
              <a:rPr lang="zh-CN" altLang="en-US" dirty="0">
                <a:solidFill>
                  <a:srgbClr val="FF0000"/>
                </a:solidFill>
              </a:rPr>
              <a:t>、针对换卡操作改如何处理？</a:t>
            </a:r>
            <a:endParaRPr lang="zh-CN" altLang="en-US" dirty="0">
              <a:solidFill>
                <a:srgbClr val="FF0000"/>
              </a:solidFill>
            </a:endParaRPr>
          </a:p>
        </p:txBody>
      </p:sp>
      <p:sp>
        <p:nvSpPr>
          <p:cNvPr id="7" name="文本框 6"/>
          <p:cNvSpPr txBox="1"/>
          <p:nvPr/>
        </p:nvSpPr>
        <p:spPr>
          <a:xfrm>
            <a:off x="5665539" y="2135429"/>
            <a:ext cx="5900795" cy="1753235"/>
          </a:xfrm>
          <a:prstGeom prst="rect">
            <a:avLst/>
          </a:prstGeom>
          <a:noFill/>
        </p:spPr>
        <p:txBody>
          <a:bodyPr wrap="square" rtlCol="0">
            <a:spAutoFit/>
          </a:bodyPr>
          <a:lstStyle/>
          <a:p>
            <a:pPr>
              <a:lnSpc>
                <a:spcPct val="150000"/>
              </a:lnSpc>
            </a:pPr>
            <a:r>
              <a:rPr lang="en-US" altLang="zh-CN" dirty="0">
                <a:solidFill>
                  <a:srgbClr val="00B050"/>
                </a:solidFill>
              </a:rPr>
              <a:t>A:</a:t>
            </a:r>
            <a:r>
              <a:rPr lang="zh-CN" altLang="en-US" dirty="0">
                <a:solidFill>
                  <a:srgbClr val="00B050"/>
                </a:solidFill>
              </a:rPr>
              <a:t>由于目前平台并未提供换卡接口，可将换卡操作当成消费与发卡的结合。在交易接口中有个字段叫</a:t>
            </a:r>
            <a:r>
              <a:rPr lang="en-US" altLang="zh-CN" dirty="0">
                <a:solidFill>
                  <a:srgbClr val="00B050"/>
                </a:solidFill>
              </a:rPr>
              <a:t>“交易类型标识”</a:t>
            </a:r>
            <a:r>
              <a:rPr lang="zh-CN" altLang="en-US" dirty="0">
                <a:solidFill>
                  <a:srgbClr val="00B050"/>
                </a:solidFill>
              </a:rPr>
              <a:t>可区分该字段为负向交易时表示</a:t>
            </a:r>
            <a:r>
              <a:rPr lang="en-US" altLang="zh-CN" dirty="0">
                <a:solidFill>
                  <a:srgbClr val="00B050"/>
                </a:solidFill>
              </a:rPr>
              <a:t>“</a:t>
            </a:r>
            <a:r>
              <a:rPr lang="zh-CN" altLang="en-US" dirty="0">
                <a:solidFill>
                  <a:srgbClr val="00B050"/>
                </a:solidFill>
              </a:rPr>
              <a:t>充值撤销、退卡、销卡、调账出账</a:t>
            </a:r>
            <a:r>
              <a:rPr lang="en-US" altLang="zh-CN" dirty="0">
                <a:solidFill>
                  <a:srgbClr val="00B050"/>
                </a:solidFill>
              </a:rPr>
              <a:t>”</a:t>
            </a:r>
            <a:r>
              <a:rPr lang="zh-CN" altLang="en-US" dirty="0">
                <a:solidFill>
                  <a:srgbClr val="00B050"/>
                </a:solidFill>
              </a:rPr>
              <a:t>等交易。</a:t>
            </a:r>
            <a:endParaRPr lang="zh-CN" altLang="en-US"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a:spLocks noChangeArrowheads="1"/>
          </p:cNvSpPr>
          <p:nvPr/>
        </p:nvSpPr>
        <p:spPr bwMode="auto">
          <a:xfrm>
            <a:off x="3708885" y="1923206"/>
            <a:ext cx="4746023" cy="525978"/>
          </a:xfrm>
          <a:prstGeom prst="rightArrow">
            <a:avLst>
              <a:gd name="adj1" fmla="val 50000"/>
              <a:gd name="adj2" fmla="val 50092"/>
            </a:avLst>
          </a:prstGeom>
          <a:solidFill>
            <a:schemeClr val="accent1"/>
          </a:solidFill>
          <a:ln>
            <a:noFill/>
          </a:ln>
          <a:effectLst/>
        </p:spPr>
        <p:txBody>
          <a:bodyPr lIns="128262" tIns="64129" rIns="128262" bIns="64129"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238927" y="764704"/>
            <a:ext cx="2501524" cy="2537728"/>
          </a:xfrm>
          <a:prstGeom prst="ellipse">
            <a:avLst/>
          </a:prstGeom>
          <a:solidFill>
            <a:schemeClr val="accent1"/>
          </a:solidFill>
          <a:ln>
            <a:noFill/>
          </a:ln>
          <a:effectLst/>
        </p:spPr>
        <p:txBody>
          <a:bodyPr lIns="128262" tIns="64129" rIns="128262" bIns="64129" anchor="ctr"/>
          <a:lstStyle/>
          <a:p>
            <a:pPr algn="ctr">
              <a:lnSpc>
                <a:spcPct val="120000"/>
              </a:lnSpc>
              <a:defRPr/>
            </a:pPr>
            <a:r>
              <a:rPr lang="zh-CN" altLang="en-US" kern="0" dirty="0">
                <a:solidFill>
                  <a:srgbClr val="FFFFFF"/>
                </a:solidFill>
                <a:latin typeface="微软雅黑" panose="020B0503020204020204" pitchFamily="34" charset="-122"/>
                <a:ea typeface="微软雅黑" panose="020B0503020204020204" pitchFamily="34" charset="-122"/>
              </a:rPr>
              <a:t>  </a:t>
            </a:r>
            <a:r>
              <a:rPr lang="zh-CN" altLang="en-US" sz="2800" kern="0" dirty="0">
                <a:solidFill>
                  <a:srgbClr val="FFFFFF"/>
                </a:solidFill>
                <a:latin typeface="微软雅黑" panose="020B0503020204020204" pitchFamily="34" charset="-122"/>
                <a:ea typeface="微软雅黑" panose="020B0503020204020204" pitchFamily="34" charset="-122"/>
              </a:rPr>
              <a:t>演练模</a:t>
            </a:r>
            <a:endParaRPr lang="zh-CN" altLang="en-US" sz="2800" kern="0" dirty="0">
              <a:solidFill>
                <a:srgbClr val="FFFFFF"/>
              </a:solidFill>
              <a:latin typeface="微软雅黑" panose="020B0503020204020204" pitchFamily="34" charset="-122"/>
              <a:ea typeface="微软雅黑" panose="020B0503020204020204" pitchFamily="34" charset="-122"/>
            </a:endParaRPr>
          </a:p>
          <a:p>
            <a:pPr algn="ctr">
              <a:lnSpc>
                <a:spcPct val="120000"/>
              </a:lnSpc>
              <a:defRPr/>
            </a:pPr>
            <a:r>
              <a:rPr lang="zh-CN" altLang="en-US" sz="2800" kern="0" dirty="0">
                <a:solidFill>
                  <a:srgbClr val="FFFFFF"/>
                </a:solidFill>
                <a:latin typeface="微软雅黑" panose="020B0503020204020204" pitchFamily="34" charset="-122"/>
                <a:ea typeface="微软雅黑" panose="020B0503020204020204" pitchFamily="34" charset="-122"/>
              </a:rPr>
              <a:t>  拟环境</a:t>
            </a:r>
            <a:endParaRPr lang="zh-CN" altLang="en-US" sz="2800" kern="0"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8395633" y="764704"/>
            <a:ext cx="2503738" cy="2537728"/>
          </a:xfrm>
          <a:prstGeom prst="ellipse">
            <a:avLst/>
          </a:prstGeom>
          <a:solidFill>
            <a:schemeClr val="accent1"/>
          </a:solidFill>
          <a:ln>
            <a:noFill/>
          </a:ln>
          <a:effectLst/>
        </p:spPr>
        <p:txBody>
          <a:bodyPr lIns="128262" tIns="64129" rIns="128262" bIns="64129" anchor="ctr"/>
          <a:lstStyle/>
          <a:p>
            <a:pPr algn="ctr">
              <a:lnSpc>
                <a:spcPct val="120000"/>
              </a:lnSpc>
              <a:defRPr/>
            </a:pPr>
            <a:r>
              <a:rPr lang="zh-CN" altLang="en-US" sz="2800" kern="0" dirty="0">
                <a:solidFill>
                  <a:srgbClr val="FFFFFF"/>
                </a:solidFill>
                <a:latin typeface="微软雅黑" panose="020B0503020204020204" pitchFamily="34" charset="-122"/>
                <a:ea typeface="微软雅黑" panose="020B0503020204020204" pitchFamily="34" charset="-122"/>
              </a:rPr>
              <a:t>  正式生</a:t>
            </a:r>
            <a:endParaRPr lang="zh-CN" altLang="en-US" sz="2800" kern="0" dirty="0">
              <a:solidFill>
                <a:srgbClr val="FFFFFF"/>
              </a:solidFill>
              <a:latin typeface="微软雅黑" panose="020B0503020204020204" pitchFamily="34" charset="-122"/>
              <a:ea typeface="微软雅黑" panose="020B0503020204020204" pitchFamily="34" charset="-122"/>
            </a:endParaRPr>
          </a:p>
          <a:p>
            <a:pPr algn="ctr">
              <a:lnSpc>
                <a:spcPct val="120000"/>
              </a:lnSpc>
              <a:defRPr/>
            </a:pPr>
            <a:r>
              <a:rPr lang="zh-CN" altLang="en-US" sz="2800" kern="0" dirty="0">
                <a:solidFill>
                  <a:srgbClr val="FFFFFF"/>
                </a:solidFill>
                <a:latin typeface="微软雅黑" panose="020B0503020204020204" pitchFamily="34" charset="-122"/>
                <a:ea typeface="微软雅黑" panose="020B0503020204020204" pitchFamily="34" charset="-122"/>
              </a:rPr>
              <a:t> 产环境</a:t>
            </a:r>
            <a:endParaRPr lang="zh-CN" altLang="en-US" sz="2800" kern="0" dirty="0">
              <a:solidFill>
                <a:srgbClr val="FFFFFF"/>
              </a:solidFill>
              <a:latin typeface="微软雅黑" panose="020B0503020204020204" pitchFamily="34" charset="-122"/>
              <a:ea typeface="微软雅黑" panose="020B0503020204020204" pitchFamily="34" charset="-122"/>
            </a:endParaRPr>
          </a:p>
        </p:txBody>
      </p:sp>
      <p:sp>
        <p:nvSpPr>
          <p:cNvPr id="8" name="矩形 7"/>
          <p:cNvSpPr/>
          <p:nvPr/>
        </p:nvSpPr>
        <p:spPr>
          <a:xfrm>
            <a:off x="4903694" y="1247974"/>
            <a:ext cx="1983050" cy="1661101"/>
          </a:xfrm>
          <a:prstGeom prst="rect">
            <a:avLst/>
          </a:prstGeom>
          <a:gradFill>
            <a:gsLst>
              <a:gs pos="33000">
                <a:srgbClr val="F9F9F9"/>
              </a:gs>
              <a:gs pos="100000">
                <a:srgbClr val="D7D7D7"/>
              </a:gs>
            </a:gsLst>
            <a:lin ang="5400000" scaled="0"/>
          </a:gradFill>
          <a:ln w="3175" cap="flat" cmpd="sng" algn="ctr">
            <a:noFill/>
            <a:prstDash val="solid"/>
          </a:ln>
          <a:effectLst/>
        </p:spPr>
        <p:txBody>
          <a:bodyPr lIns="128262" tIns="64129" rIns="128262" bIns="64129" anchor="ctr"/>
          <a:lstStyle/>
          <a:p>
            <a:pPr>
              <a:lnSpc>
                <a:spcPct val="120000"/>
              </a:lnSpc>
              <a:defRPr/>
            </a:pPr>
            <a:r>
              <a:rPr lang="zh-CN" altLang="en-US" kern="0" dirty="0">
                <a:solidFill>
                  <a:srgbClr val="414455"/>
                </a:solidFill>
                <a:latin typeface="微软雅黑" panose="020B0503020204020204" pitchFamily="34" charset="-122"/>
                <a:ea typeface="微软雅黑" panose="020B0503020204020204" pitchFamily="34" charset="-122"/>
              </a:rPr>
              <a:t> 系统之间对接</a:t>
            </a:r>
            <a:endParaRPr lang="zh-CN" altLang="en-US" kern="0" dirty="0">
              <a:solidFill>
                <a:srgbClr val="414455"/>
              </a:solidFill>
              <a:latin typeface="微软雅黑" panose="020B0503020204020204" pitchFamily="34" charset="-122"/>
              <a:ea typeface="微软雅黑" panose="020B0503020204020204" pitchFamily="34" charset="-122"/>
            </a:endParaRPr>
          </a:p>
        </p:txBody>
      </p:sp>
      <p:sp>
        <p:nvSpPr>
          <p:cNvPr id="9" name="下箭头 8"/>
          <p:cNvSpPr>
            <a:spLocks noChangeArrowheads="1"/>
          </p:cNvSpPr>
          <p:nvPr/>
        </p:nvSpPr>
        <p:spPr bwMode="auto">
          <a:xfrm>
            <a:off x="5368989" y="3354131"/>
            <a:ext cx="1123361" cy="786717"/>
          </a:xfrm>
          <a:prstGeom prst="downArrow">
            <a:avLst>
              <a:gd name="adj1" fmla="val 50000"/>
              <a:gd name="adj2" fmla="val 50000"/>
            </a:avLst>
          </a:prstGeom>
          <a:solidFill>
            <a:schemeClr val="accent1"/>
          </a:solidFill>
          <a:ln>
            <a:noFill/>
          </a:ln>
          <a:effectLst/>
        </p:spPr>
        <p:txBody>
          <a:bodyPr lIns="128262" tIns="64129" rIns="128262" bIns="64129"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10" name="TextBox 9"/>
          <p:cNvSpPr txBox="1"/>
          <p:nvPr/>
        </p:nvSpPr>
        <p:spPr bwMode="auto">
          <a:xfrm>
            <a:off x="1378585" y="3569838"/>
            <a:ext cx="3119755" cy="1086485"/>
          </a:xfrm>
          <a:prstGeom prst="rect">
            <a:avLst/>
          </a:prstGeom>
          <a:noFill/>
        </p:spPr>
        <p:txBody>
          <a:bodyPr wrap="square" lIns="128262" tIns="64129" rIns="128262" bIns="64129">
            <a:spAutoFit/>
          </a:bodyPr>
          <a:lstStyle/>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、进行注册体验；</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、经营者系统分析、技术开发</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系统对接测试；</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TextBox 10"/>
          <p:cNvSpPr txBox="1"/>
          <p:nvPr/>
        </p:nvSpPr>
        <p:spPr bwMode="auto">
          <a:xfrm>
            <a:off x="8613140" y="3655563"/>
            <a:ext cx="2909570" cy="766445"/>
          </a:xfrm>
          <a:prstGeom prst="rect">
            <a:avLst/>
          </a:prstGeom>
          <a:noFill/>
        </p:spPr>
        <p:txBody>
          <a:bodyPr wrap="square" lIns="128262" tIns="64129" rIns="128262" bIns="64129">
            <a:spAutoFit/>
          </a:bodyPr>
          <a:lstStyle/>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、正常信息注册；</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、系统日常自动报送</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9"/>
          <p:cNvSpPr txBox="1">
            <a:spLocks noChangeArrowheads="1"/>
          </p:cNvSpPr>
          <p:nvPr/>
        </p:nvSpPr>
        <p:spPr bwMode="auto">
          <a:xfrm>
            <a:off x="5221705" y="4205790"/>
            <a:ext cx="1570929" cy="901065"/>
          </a:xfrm>
          <a:prstGeom prst="rect">
            <a:avLst/>
          </a:prstGeom>
          <a:noFill/>
          <a:ln>
            <a:noFill/>
          </a:ln>
        </p:spPr>
        <p:txBody>
          <a:bodyPr lIns="128262" tIns="64129" rIns="128262" bIns="641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defRPr/>
            </a:pPr>
            <a:r>
              <a:rPr lang="zh-CN" altLang="en-US" sz="2100" kern="0" dirty="0">
                <a:solidFill>
                  <a:srgbClr val="4D4D4D"/>
                </a:solidFill>
                <a:latin typeface="微软雅黑" panose="020B0503020204020204" pitchFamily="34" charset="-122"/>
                <a:ea typeface="微软雅黑" panose="020B0503020204020204" pitchFamily="34" charset="-122"/>
              </a:rPr>
              <a:t>系统对接联调成功</a:t>
            </a:r>
            <a:endParaRPr lang="zh-CN" altLang="en-US" sz="2100" kern="0" dirty="0">
              <a:solidFill>
                <a:srgbClr val="4D4D4D"/>
              </a:solidFill>
              <a:latin typeface="微软雅黑" panose="020B0503020204020204" pitchFamily="34" charset="-122"/>
              <a:ea typeface="微软雅黑" panose="020B0503020204020204" pitchFamily="34" charset="-122"/>
            </a:endParaRPr>
          </a:p>
        </p:txBody>
      </p:sp>
      <p:sp>
        <p:nvSpPr>
          <p:cNvPr id="14" name="文本框 2"/>
          <p:cNvSpPr txBox="1"/>
          <p:nvPr/>
        </p:nvSpPr>
        <p:spPr>
          <a:xfrm>
            <a:off x="160018" y="170483"/>
            <a:ext cx="3288096" cy="521970"/>
          </a:xfrm>
          <a:prstGeom prst="rect">
            <a:avLst/>
          </a:prstGeom>
          <a:noFill/>
        </p:spPr>
        <p:txBody>
          <a:bodyPr wrap="square" rtlCol="0">
            <a:spAutoFit/>
          </a:bodyPr>
          <a:lstStyle/>
          <a:p>
            <a:pPr algn="l"/>
            <a:r>
              <a:rPr lang="zh-CN" altLang="en-US" sz="2800" b="1" dirty="0">
                <a:solidFill>
                  <a:schemeClr val="accent1"/>
                </a:solidFill>
                <a:latin typeface="微软雅黑" panose="020B0503020204020204" pitchFamily="34" charset="-122"/>
                <a:ea typeface="微软雅黑" panose="020B0503020204020204" pitchFamily="34" charset="-122"/>
              </a:rPr>
              <a:t>对接过程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
        <p:nvSpPr>
          <p:cNvPr id="230" name=" 230"/>
          <p:cNvSpPr/>
          <p:nvPr/>
        </p:nvSpPr>
        <p:spPr>
          <a:xfrm>
            <a:off x="408955" y="4871024"/>
            <a:ext cx="215900" cy="215900"/>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 name="connsiteX0-1" fmla="*/ 1491342 w 1491342"/>
              <a:gd name="connsiteY0-2" fmla="*/ 0 h 2231572"/>
              <a:gd name="connsiteX1-3" fmla="*/ 32657 w 1491342"/>
              <a:gd name="connsiteY1-4" fmla="*/ 1143000 h 2231572"/>
              <a:gd name="connsiteX2-5" fmla="*/ 685800 w 1491342"/>
              <a:gd name="connsiteY2-6" fmla="*/ 1284515 h 2231572"/>
              <a:gd name="connsiteX3-7" fmla="*/ 0 w 1491342"/>
              <a:gd name="connsiteY3-8" fmla="*/ 2231572 h 2231572"/>
              <a:gd name="connsiteX4-9" fmla="*/ 1404257 w 1491342"/>
              <a:gd name="connsiteY4-10" fmla="*/ 1143000 h 2231572"/>
              <a:gd name="connsiteX5-11" fmla="*/ 794657 w 1491342"/>
              <a:gd name="connsiteY5-12" fmla="*/ 990600 h 2231572"/>
              <a:gd name="connsiteX6-13" fmla="*/ 1491342 w 1491342"/>
              <a:gd name="connsiteY6-14" fmla="*/ 0 h 2231572"/>
              <a:gd name="connsiteX0-15" fmla="*/ 1491342 w 1491342"/>
              <a:gd name="connsiteY0-16" fmla="*/ 0 h 2231572"/>
              <a:gd name="connsiteX1-17" fmla="*/ 32657 w 1491342"/>
              <a:gd name="connsiteY1-18" fmla="*/ 1143000 h 2231572"/>
              <a:gd name="connsiteX2-19" fmla="*/ 685800 w 1491342"/>
              <a:gd name="connsiteY2-20" fmla="*/ 1284515 h 2231572"/>
              <a:gd name="connsiteX3-21" fmla="*/ 0 w 1491342"/>
              <a:gd name="connsiteY3-22" fmla="*/ 2231572 h 2231572"/>
              <a:gd name="connsiteX4-23" fmla="*/ 1404257 w 1491342"/>
              <a:gd name="connsiteY4-24" fmla="*/ 1143000 h 2231572"/>
              <a:gd name="connsiteX5-25" fmla="*/ 794657 w 1491342"/>
              <a:gd name="connsiteY5-26" fmla="*/ 990600 h 2231572"/>
              <a:gd name="connsiteX6-27" fmla="*/ 1491342 w 1491342"/>
              <a:gd name="connsiteY6-28" fmla="*/ 0 h 22315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91342" h="2231572">
                <a:moveTo>
                  <a:pt x="1491342" y="0"/>
                </a:moveTo>
                <a:cubicBezTo>
                  <a:pt x="1364342" y="25400"/>
                  <a:pt x="166914" y="928914"/>
                  <a:pt x="32657" y="1143000"/>
                </a:cubicBezTo>
                <a:cubicBezTo>
                  <a:pt x="-101600" y="1357086"/>
                  <a:pt x="691243" y="1103086"/>
                  <a:pt x="685800" y="1284515"/>
                </a:cubicBezTo>
                <a:lnTo>
                  <a:pt x="0" y="2231572"/>
                </a:lnTo>
                <a:cubicBezTo>
                  <a:pt x="119743" y="2207986"/>
                  <a:pt x="1271814" y="1349829"/>
                  <a:pt x="1404257" y="1143000"/>
                </a:cubicBezTo>
                <a:cubicBezTo>
                  <a:pt x="1536700" y="936171"/>
                  <a:pt x="780143" y="1181100"/>
                  <a:pt x="794657" y="990600"/>
                </a:cubicBezTo>
                <a:lnTo>
                  <a:pt x="1491342" y="0"/>
                </a:lnTo>
                <a:close/>
              </a:path>
            </a:pathLst>
          </a:custGeom>
        </p:spPr>
        <p:style>
          <a:lnRef idx="2">
            <a:schemeClr val="accent2"/>
          </a:lnRef>
          <a:fillRef idx="1">
            <a:schemeClr val="lt1"/>
          </a:fillRef>
          <a:effectRef idx="0">
            <a:schemeClr val="accent2"/>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 name="文本框 1"/>
          <p:cNvSpPr txBox="1"/>
          <p:nvPr/>
        </p:nvSpPr>
        <p:spPr>
          <a:xfrm>
            <a:off x="228935" y="5103674"/>
            <a:ext cx="11737304" cy="1753235"/>
          </a:xfrm>
          <a:prstGeom prst="rect">
            <a:avLst/>
          </a:prstGeom>
          <a:noFill/>
        </p:spPr>
        <p:txBody>
          <a:bodyPr wrap="square" rtlCol="0">
            <a:spAutoFit/>
          </a:bodyPr>
          <a:lstStyle/>
          <a:p>
            <a:r>
              <a:rPr lang="zh-CN" altLang="en-US" b="1" dirty="0">
                <a:solidFill>
                  <a:srgbClr val="FF0000"/>
                </a:solidFill>
                <a:latin typeface="黑体" panose="02010609060101010101" pitchFamily="49" charset="-122"/>
                <a:ea typeface="黑体" panose="02010609060101010101" pitchFamily="49" charset="-122"/>
              </a:rPr>
              <a:t>    注意：正式环境数据对接之前需要将存量发卡数据报送至监管平台，且历史发卡的卡余额必须是最新的余额，否则消费者查询存量卡余额则不是最新卡余额。否则在调用监管平台的充值</a:t>
            </a:r>
            <a:r>
              <a:rPr lang="en-US" altLang="zh-CN" b="1" dirty="0">
                <a:solidFill>
                  <a:srgbClr val="FF0000"/>
                </a:solidFill>
                <a:latin typeface="黑体" panose="02010609060101010101" pitchFamily="49" charset="-122"/>
                <a:ea typeface="黑体" panose="02010609060101010101" pitchFamily="49" charset="-122"/>
              </a:rPr>
              <a:t>/</a:t>
            </a:r>
            <a:r>
              <a:rPr lang="zh-CN" altLang="en-US" b="1" dirty="0">
                <a:solidFill>
                  <a:srgbClr val="FF0000"/>
                </a:solidFill>
                <a:latin typeface="黑体" panose="02010609060101010101" pitchFamily="49" charset="-122"/>
                <a:ea typeface="黑体" panose="02010609060101010101" pitchFamily="49" charset="-122"/>
              </a:rPr>
              <a:t>交易接口时，会报该卡不存在错误。</a:t>
            </a:r>
            <a:endParaRPr lang="en-US" altLang="zh-CN" b="1" dirty="0">
              <a:solidFill>
                <a:srgbClr val="FF0000"/>
              </a:solidFill>
              <a:latin typeface="黑体" panose="02010609060101010101" pitchFamily="49" charset="-122"/>
              <a:ea typeface="黑体" panose="02010609060101010101" pitchFamily="49" charset="-122"/>
            </a:endParaRPr>
          </a:p>
          <a:p>
            <a:r>
              <a:rPr lang="zh-CN" altLang="en-US" b="1" dirty="0">
                <a:solidFill>
                  <a:srgbClr val="FF0000"/>
                </a:solidFill>
                <a:latin typeface="黑体" panose="02010609060101010101" pitchFamily="49" charset="-122"/>
                <a:ea typeface="黑体" panose="02010609060101010101" pitchFamily="49" charset="-122"/>
              </a:rPr>
              <a:t>存量发卡数据可通过两种方式报送：</a:t>
            </a:r>
            <a:endParaRPr lang="en-US" altLang="zh-CN" b="1" dirty="0">
              <a:solidFill>
                <a:srgbClr val="FF0000"/>
              </a:solidFill>
              <a:latin typeface="黑体" panose="02010609060101010101" pitchFamily="49" charset="-122"/>
              <a:ea typeface="黑体" panose="02010609060101010101" pitchFamily="49" charset="-122"/>
            </a:endParaRPr>
          </a:p>
          <a:p>
            <a:r>
              <a:rPr lang="en-US" altLang="zh-CN" b="1" dirty="0">
                <a:solidFill>
                  <a:srgbClr val="FF0000"/>
                </a:solidFill>
                <a:latin typeface="黑体" panose="02010609060101010101" pitchFamily="49" charset="-122"/>
                <a:ea typeface="黑体" panose="02010609060101010101" pitchFamily="49" charset="-122"/>
              </a:rPr>
              <a:t>    1</a:t>
            </a:r>
            <a:r>
              <a:rPr lang="zh-CN" altLang="en-US" b="1" dirty="0">
                <a:solidFill>
                  <a:srgbClr val="FF0000"/>
                </a:solidFill>
                <a:latin typeface="黑体" panose="02010609060101010101" pitchFamily="49" charset="-122"/>
                <a:ea typeface="黑体" panose="02010609060101010101" pitchFamily="49" charset="-122"/>
              </a:rPr>
              <a:t>、监管平台页面报送（登录系统后点击“上报历史信息” ），将历史发卡数据写入</a:t>
            </a:r>
            <a:r>
              <a:rPr lang="en-US" altLang="zh-CN" b="1" dirty="0">
                <a:solidFill>
                  <a:srgbClr val="FF0000"/>
                </a:solidFill>
                <a:latin typeface="黑体" panose="02010609060101010101" pitchFamily="49" charset="-122"/>
                <a:ea typeface="黑体" panose="02010609060101010101" pitchFamily="49" charset="-122"/>
              </a:rPr>
              <a:t>excel</a:t>
            </a:r>
            <a:r>
              <a:rPr lang="zh-CN" altLang="en-US" b="1" dirty="0">
                <a:solidFill>
                  <a:srgbClr val="FF0000"/>
                </a:solidFill>
                <a:latin typeface="黑体" panose="02010609060101010101" pitchFamily="49" charset="-122"/>
                <a:ea typeface="黑体" panose="02010609060101010101" pitchFamily="49" charset="-122"/>
              </a:rPr>
              <a:t>表格或者</a:t>
            </a:r>
            <a:r>
              <a:rPr lang="en-US" altLang="zh-CN" b="1" dirty="0">
                <a:solidFill>
                  <a:srgbClr val="FF0000"/>
                </a:solidFill>
                <a:latin typeface="黑体" panose="02010609060101010101" pitchFamily="49" charset="-122"/>
                <a:ea typeface="黑体" panose="02010609060101010101" pitchFamily="49" charset="-122"/>
              </a:rPr>
              <a:t>txt</a:t>
            </a:r>
            <a:r>
              <a:rPr lang="zh-CN" altLang="en-US" b="1" dirty="0">
                <a:solidFill>
                  <a:srgbClr val="FF0000"/>
                </a:solidFill>
                <a:latin typeface="黑体" panose="02010609060101010101" pitchFamily="49" charset="-122"/>
                <a:ea typeface="黑体" panose="02010609060101010101" pitchFamily="49" charset="-122"/>
              </a:rPr>
              <a:t>文件进行文件上报。</a:t>
            </a:r>
            <a:endParaRPr lang="en-US" altLang="zh-CN" b="1" dirty="0">
              <a:solidFill>
                <a:srgbClr val="FF0000"/>
              </a:solidFill>
              <a:latin typeface="黑体" panose="02010609060101010101" pitchFamily="49" charset="-122"/>
              <a:ea typeface="黑体" panose="02010609060101010101" pitchFamily="49" charset="-122"/>
            </a:endParaRPr>
          </a:p>
          <a:p>
            <a:r>
              <a:rPr lang="en-US" altLang="zh-CN" b="1" dirty="0">
                <a:solidFill>
                  <a:srgbClr val="FF0000"/>
                </a:solidFill>
                <a:latin typeface="黑体" panose="02010609060101010101" pitchFamily="49" charset="-122"/>
                <a:ea typeface="黑体" panose="02010609060101010101" pitchFamily="49" charset="-122"/>
              </a:rPr>
              <a:t>    2</a:t>
            </a:r>
            <a:r>
              <a:rPr lang="zh-CN" altLang="en-US" b="1" dirty="0">
                <a:solidFill>
                  <a:srgbClr val="FF0000"/>
                </a:solidFill>
                <a:latin typeface="黑体" panose="02010609060101010101" pitchFamily="49" charset="-122"/>
                <a:ea typeface="黑体" panose="02010609060101010101" pitchFamily="49" charset="-122"/>
              </a:rPr>
              <a:t>、通过接口对接一次性报送所有的发卡信息数据。只需报送发卡数据，充值与交易数据不必报送。</a:t>
            </a:r>
            <a:endParaRPr lang="zh-CN" altLang="en-US" b="1" dirty="0">
              <a:solidFill>
                <a:srgbClr val="FF0000"/>
              </a:solidFill>
              <a:latin typeface="黑体" panose="02010609060101010101" pitchFamily="49" charset="-122"/>
              <a:ea typeface="黑体" panose="02010609060101010101" pitchFamily="49" charset="-122"/>
            </a:endParaRPr>
          </a:p>
        </p:txBody>
      </p:sp>
    </p:spTree>
  </p:cSld>
  <p:clrMapOvr>
    <a:masterClrMapping/>
  </p:clrMapOvr>
  <p:transition advClick="0" advTm="0"/>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842980" y="1157026"/>
            <a:ext cx="3512758" cy="327240"/>
          </a:xfrm>
          <a:prstGeom prst="rec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marL="285750" indent="-285750" algn="ctr">
              <a:buFont typeface="Wingdings" panose="05000000000000000000" charset="0"/>
              <a:buChar char=""/>
            </a:pPr>
            <a:r>
              <a:rPr lang="zh-CN" altLang="en-US" sz="1600" b="1" dirty="0">
                <a:solidFill>
                  <a:schemeClr val="bg1"/>
                </a:solidFill>
                <a:latin typeface="微软雅黑" panose="020B0503020204020204" pitchFamily="34" charset="-122"/>
                <a:ea typeface="微软雅黑" panose="020B0503020204020204" pitchFamily="34" charset="-122"/>
              </a:rPr>
              <a:t>单笔领卡报送</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842980" y="2708089"/>
            <a:ext cx="3512758" cy="327240"/>
          </a:xfrm>
          <a:prstGeom prst="rec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36" tIns="34267" rIns="68536" bIns="34267" numCol="1" spcCol="0" rtlCol="0" fromWordArt="0" anchor="ctr" anchorCtr="0" forceAA="0" compatLnSpc="1">
            <a:noAutofit/>
          </a:bodyPr>
          <a:lstStyle/>
          <a:p>
            <a:pPr marL="285750" lvl="0" indent="-285750" algn="ctr">
              <a:buFont typeface="Wingdings" panose="05000000000000000000" charset="0"/>
              <a:buChar char=""/>
            </a:pPr>
            <a:r>
              <a:rPr lang="zh-CN" altLang="en-US" sz="1600" b="1" dirty="0">
                <a:solidFill>
                  <a:schemeClr val="bg1"/>
                </a:solidFill>
                <a:latin typeface="微软雅黑" panose="020B0503020204020204" pitchFamily="34" charset="-122"/>
                <a:ea typeface="微软雅黑" panose="020B0503020204020204" pitchFamily="34" charset="-122"/>
                <a:sym typeface="+mn-ea"/>
              </a:rPr>
              <a:t>单笔充值报送</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9" name="矩形 48"/>
          <p:cNvSpPr/>
          <p:nvPr/>
        </p:nvSpPr>
        <p:spPr>
          <a:xfrm>
            <a:off x="842980" y="4391870"/>
            <a:ext cx="3512758" cy="327240"/>
          </a:xfrm>
          <a:prstGeom prst="rec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36" tIns="34267" rIns="68536" bIns="34267" numCol="1" spcCol="0" rtlCol="0" fromWordArt="0" anchor="ctr" anchorCtr="0" forceAA="0" compatLnSpc="1">
            <a:noAutofit/>
          </a:bodyPr>
          <a:lstStyle/>
          <a:p>
            <a:pPr marL="285750" lvl="0" indent="-285750" algn="ctr">
              <a:buFont typeface="Wingdings" panose="05000000000000000000" charset="0"/>
              <a:buChar char=""/>
            </a:pPr>
            <a:r>
              <a:rPr lang="zh-CN" altLang="en-US" sz="1600" b="1" dirty="0">
                <a:solidFill>
                  <a:schemeClr val="bg1"/>
                </a:solidFill>
                <a:latin typeface="微软雅黑" panose="020B0503020204020204" pitchFamily="34" charset="-122"/>
                <a:ea typeface="微软雅黑" panose="020B0503020204020204" pitchFamily="34" charset="-122"/>
                <a:sym typeface="+mn-ea"/>
              </a:rPr>
              <a:t>单笔交易报送</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94" name="TextBox 93"/>
          <p:cNvSpPr txBox="1"/>
          <p:nvPr/>
        </p:nvSpPr>
        <p:spPr>
          <a:xfrm>
            <a:off x="230505" y="333375"/>
            <a:ext cx="568134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sz="2800" dirty="0"/>
              <a:t>单笔实时报送</a:t>
            </a:r>
            <a:endParaRPr lang="zh-CN" altLang="en-US" sz="2800" dirty="0"/>
          </a:p>
        </p:txBody>
      </p:sp>
      <p:grpSp>
        <p:nvGrpSpPr>
          <p:cNvPr id="36" name="组合 35"/>
          <p:cNvGrpSpPr/>
          <p:nvPr/>
        </p:nvGrpSpPr>
        <p:grpSpPr>
          <a:xfrm>
            <a:off x="970915" y="1591311"/>
            <a:ext cx="10324465" cy="899672"/>
            <a:chOff x="1853741" y="1952625"/>
            <a:chExt cx="1413334" cy="876262"/>
          </a:xfrm>
          <a:solidFill>
            <a:schemeClr val="bg1">
              <a:lumMod val="85000"/>
            </a:schemeClr>
          </a:solidFill>
        </p:grpSpPr>
        <p:sp>
          <p:nvSpPr>
            <p:cNvPr id="37" name="矩形 36"/>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262626"/>
                </a:solidFill>
              </a:endParaRPr>
            </a:p>
          </p:txBody>
        </p:sp>
        <p:sp>
          <p:nvSpPr>
            <p:cNvPr id="6" name="文本框 66"/>
            <p:cNvSpPr txBox="1"/>
            <p:nvPr/>
          </p:nvSpPr>
          <p:spPr>
            <a:xfrm>
              <a:off x="1853741" y="1998037"/>
              <a:ext cx="1006602" cy="252602"/>
            </a:xfrm>
            <a:prstGeom prst="rect">
              <a:avLst/>
            </a:prstGeom>
            <a:grpFill/>
          </p:spPr>
          <p:txBody>
            <a:bodyPr wrap="square" rtlCol="0">
              <a:spAutoFit/>
            </a:bodyPr>
            <a:lstStyle/>
            <a:p>
              <a:pPr algn="just"/>
              <a:r>
                <a:rPr lang="zh-CN" altLang="en-US" sz="1465" dirty="0">
                  <a:solidFill>
                    <a:srgbClr val="262626"/>
                  </a:solidFill>
                  <a:latin typeface="微软雅黑" panose="020B0503020204020204" pitchFamily="34" charset="-122"/>
                  <a:ea typeface="微软雅黑" panose="020B0503020204020204" pitchFamily="34" charset="-122"/>
                </a:rPr>
                <a:t>发卡经营者在售卖给消费者单用途预付卡时，将发卡数据报送至监管平台。</a:t>
              </a:r>
              <a:endParaRPr lang="zh-CN" altLang="en-US" sz="1465" dirty="0">
                <a:solidFill>
                  <a:srgbClr val="262626"/>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985619" y="3199646"/>
            <a:ext cx="10324465" cy="899672"/>
            <a:chOff x="1853741" y="1952625"/>
            <a:chExt cx="1413334" cy="876262"/>
          </a:xfrm>
          <a:solidFill>
            <a:schemeClr val="bg1">
              <a:lumMod val="85000"/>
            </a:schemeClr>
          </a:solidFill>
        </p:grpSpPr>
        <p:sp>
          <p:nvSpPr>
            <p:cNvPr id="8" name="矩形 7"/>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262626"/>
                </a:solidFill>
              </a:endParaRPr>
            </a:p>
          </p:txBody>
        </p:sp>
        <p:sp>
          <p:nvSpPr>
            <p:cNvPr id="9" name="文本框 66"/>
            <p:cNvSpPr txBox="1"/>
            <p:nvPr/>
          </p:nvSpPr>
          <p:spPr>
            <a:xfrm>
              <a:off x="1853741" y="1994493"/>
              <a:ext cx="1006602" cy="252602"/>
            </a:xfrm>
            <a:prstGeom prst="rect">
              <a:avLst/>
            </a:prstGeom>
            <a:grpFill/>
          </p:spPr>
          <p:txBody>
            <a:bodyPr wrap="square" rtlCol="0">
              <a:spAutoFit/>
            </a:bodyPr>
            <a:lstStyle/>
            <a:p>
              <a:pPr algn="just"/>
              <a:r>
                <a:rPr lang="zh-CN" altLang="en-US" sz="1465" dirty="0">
                  <a:solidFill>
                    <a:srgbClr val="262626"/>
                  </a:solidFill>
                  <a:latin typeface="微软雅黑" panose="020B0503020204020204" pitchFamily="34" charset="-122"/>
                  <a:ea typeface="微软雅黑" panose="020B0503020204020204" pitchFamily="34" charset="-122"/>
                </a:rPr>
                <a:t>消费者在发生卡片充值时，发卡系统将数据报送至监管平台。</a:t>
              </a:r>
              <a:endParaRPr lang="zh-CN" altLang="en-US" sz="1465" dirty="0">
                <a:solidFill>
                  <a:srgbClr val="262626"/>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947282" y="4982042"/>
            <a:ext cx="10280014" cy="899673"/>
            <a:chOff x="1869980" y="1994493"/>
            <a:chExt cx="1425955" cy="876410"/>
          </a:xfrm>
          <a:solidFill>
            <a:schemeClr val="bg1">
              <a:lumMod val="85000"/>
            </a:schemeClr>
          </a:solidFill>
        </p:grpSpPr>
        <p:sp>
          <p:nvSpPr>
            <p:cNvPr id="11" name="矩形 10"/>
            <p:cNvSpPr/>
            <p:nvPr/>
          </p:nvSpPr>
          <p:spPr>
            <a:xfrm>
              <a:off x="1882601" y="1994641"/>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262626"/>
                </a:solidFill>
              </a:endParaRPr>
            </a:p>
          </p:txBody>
        </p:sp>
        <p:sp>
          <p:nvSpPr>
            <p:cNvPr id="12" name="文本框 66"/>
            <p:cNvSpPr txBox="1"/>
            <p:nvPr/>
          </p:nvSpPr>
          <p:spPr>
            <a:xfrm>
              <a:off x="1869980" y="1994493"/>
              <a:ext cx="1006602" cy="252645"/>
            </a:xfrm>
            <a:prstGeom prst="rect">
              <a:avLst/>
            </a:prstGeom>
            <a:grpFill/>
          </p:spPr>
          <p:txBody>
            <a:bodyPr wrap="square" rtlCol="0">
              <a:spAutoFit/>
            </a:bodyPr>
            <a:lstStyle/>
            <a:p>
              <a:pPr algn="just"/>
              <a:r>
                <a:rPr lang="zh-CN" altLang="en-US" sz="1465" dirty="0">
                  <a:solidFill>
                    <a:srgbClr val="262626"/>
                  </a:solidFill>
                  <a:latin typeface="微软雅黑" panose="020B0503020204020204" pitchFamily="34" charset="-122"/>
                  <a:ea typeface="微软雅黑" panose="020B0503020204020204" pitchFamily="34" charset="-122"/>
                </a:rPr>
                <a:t>消费者在发生卡交易时，发卡系统将数据报送至监管平台。</a:t>
              </a:r>
              <a:endParaRPr lang="zh-CN" altLang="en-US" sz="1465" dirty="0">
                <a:solidFill>
                  <a:srgbClr val="262626"/>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230505" y="333375"/>
            <a:ext cx="568134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sz="2800" dirty="0"/>
              <a:t>单笔实时报送接口报送说明</a:t>
            </a:r>
            <a:endParaRPr lang="zh-CN" altLang="en-US" sz="2800" dirty="0"/>
          </a:p>
        </p:txBody>
      </p:sp>
      <p:sp>
        <p:nvSpPr>
          <p:cNvPr id="2" name="文本框 1"/>
          <p:cNvSpPr txBox="1"/>
          <p:nvPr/>
        </p:nvSpPr>
        <p:spPr>
          <a:xfrm>
            <a:off x="733742" y="1628800"/>
            <a:ext cx="10727690" cy="3368871"/>
          </a:xfrm>
          <a:prstGeom prst="rect">
            <a:avLst/>
          </a:prstGeom>
          <a:noFill/>
        </p:spPr>
        <p:txBody>
          <a:bodyPr wrap="square" rtlCol="0">
            <a:spAutoFit/>
          </a:bodyPr>
          <a:lstStyle/>
          <a:p>
            <a:pPr fontAlgn="auto">
              <a:lnSpc>
                <a:spcPct val="150000"/>
              </a:lnSpc>
            </a:pPr>
            <a:r>
              <a:rPr lang="zh-CN" altLang="en-US" dirty="0"/>
              <a:t>三个接口均只上送三个字段：</a:t>
            </a:r>
            <a:endParaRPr lang="zh-CN" altLang="en-US" dirty="0"/>
          </a:p>
          <a:p>
            <a:pPr fontAlgn="auto">
              <a:lnSpc>
                <a:spcPct val="150000"/>
              </a:lnSpc>
            </a:pPr>
            <a:r>
              <a:rPr lang="en-US" altLang="zh-CN" dirty="0"/>
              <a:t>1</a:t>
            </a:r>
            <a:r>
              <a:rPr lang="zh-CN" altLang="en-US" dirty="0"/>
              <a:t>、uniqueNo：联网发行唯一标识，由发卡经营者提供，经营者通过登录监管平台进行用户注册，联网发行申请获取联网发行唯一标识；</a:t>
            </a:r>
            <a:endParaRPr lang="zh-CN" altLang="en-US" dirty="0"/>
          </a:p>
          <a:p>
            <a:pPr fontAlgn="auto">
              <a:lnSpc>
                <a:spcPct val="150000"/>
              </a:lnSpc>
            </a:pPr>
            <a:r>
              <a:rPr lang="en-US" altLang="zh-CN" dirty="0"/>
              <a:t>2</a:t>
            </a:r>
            <a:r>
              <a:rPr lang="zh-CN" altLang="en-US" dirty="0"/>
              <a:t>、symmetricKeyEncrpt：对称密钥密文。使用企业提供的密钥作为算法密钥（RSA-1024），加密随机数生成的密文。</a:t>
            </a:r>
            <a:endParaRPr lang="zh-CN" altLang="en-US" dirty="0"/>
          </a:p>
          <a:p>
            <a:pPr fontAlgn="auto">
              <a:lnSpc>
                <a:spcPct val="150000"/>
              </a:lnSpc>
            </a:pPr>
            <a:r>
              <a:rPr lang="en-US" altLang="zh-CN" dirty="0"/>
              <a:t>3</a:t>
            </a:r>
            <a:r>
              <a:rPr lang="zh-CN" altLang="en-US" dirty="0"/>
              <a:t>、jsonDataEncrypt：报送数据密文。首先将所有的上报卡信息字段转换为JSON字符串，然后使用随机生成对称密钥（AES128）对JSON字符串进行加密（AES/ECB/PKCS5Padding）并进行BASE64得到“报送数据密文”。</a:t>
            </a:r>
            <a:endParaRPr lang="zh-CN" altLang="en-US" dirty="0"/>
          </a:p>
        </p:txBody>
      </p:sp>
      <p:sp>
        <p:nvSpPr>
          <p:cNvPr id="4" name="圆角矩形 1"/>
          <p:cNvSpPr/>
          <p:nvPr/>
        </p:nvSpPr>
        <p:spPr>
          <a:xfrm>
            <a:off x="742399" y="5510140"/>
            <a:ext cx="5470631" cy="521971"/>
          </a:xfrm>
          <a:prstGeom prst="roundRect">
            <a:avLst>
              <a:gd name="adj" fmla="val 10000"/>
            </a:avLst>
          </a:prstGeom>
        </p:spPr>
        <p:style>
          <a:lnRef idx="2">
            <a:schemeClr val="accent2"/>
          </a:lnRef>
          <a:fillRef idx="1">
            <a:schemeClr val="lt1"/>
          </a:fillRef>
          <a:effectRef idx="0">
            <a:schemeClr val="accent2"/>
          </a:effectRef>
          <a:fontRef idx="minor">
            <a:schemeClr val="dk1"/>
          </a:fontRef>
        </p:style>
        <p:txBody>
          <a:bodyPr/>
          <a:lstStyle/>
          <a:p>
            <a:r>
              <a:rPr lang="zh-CN" altLang="en-US" sz="2400" b="1" dirty="0">
                <a:solidFill>
                  <a:srgbClr val="FF0000"/>
                </a:solidFill>
              </a:rPr>
              <a:t>具体每个字段信息详见接口文档描述</a:t>
            </a:r>
            <a:endParaRPr lang="zh-CN" altLang="en-US" sz="2400" b="1"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230505" y="333375"/>
            <a:ext cx="568134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r>
              <a:rPr lang="zh-CN" altLang="en-US" dirty="0"/>
              <a:t>批量文件</a:t>
            </a:r>
            <a:r>
              <a:rPr lang="zh-CN" sz="2800" dirty="0"/>
              <a:t>报送</a:t>
            </a:r>
            <a:endParaRPr lang="zh-CN" altLang="en-US" sz="2800" dirty="0"/>
          </a:p>
        </p:txBody>
      </p:sp>
      <p:grpSp>
        <p:nvGrpSpPr>
          <p:cNvPr id="36" name="组合 35"/>
          <p:cNvGrpSpPr/>
          <p:nvPr/>
        </p:nvGrpSpPr>
        <p:grpSpPr>
          <a:xfrm>
            <a:off x="1529415" y="1067746"/>
            <a:ext cx="10324465" cy="619361"/>
            <a:chOff x="1853741" y="1708302"/>
            <a:chExt cx="1413334" cy="876262"/>
          </a:xfrm>
          <a:solidFill>
            <a:schemeClr val="bg1">
              <a:lumMod val="85000"/>
            </a:schemeClr>
          </a:solidFill>
        </p:grpSpPr>
        <p:sp>
          <p:nvSpPr>
            <p:cNvPr id="37" name="矩形 36"/>
            <p:cNvSpPr/>
            <p:nvPr/>
          </p:nvSpPr>
          <p:spPr>
            <a:xfrm>
              <a:off x="1853741" y="1708302"/>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262626"/>
                </a:solidFill>
              </a:endParaRPr>
            </a:p>
          </p:txBody>
        </p:sp>
        <p:sp>
          <p:nvSpPr>
            <p:cNvPr id="6" name="文本框 66"/>
            <p:cNvSpPr txBox="1"/>
            <p:nvPr/>
          </p:nvSpPr>
          <p:spPr>
            <a:xfrm>
              <a:off x="1853741" y="1877341"/>
              <a:ext cx="1413334" cy="130199"/>
            </a:xfrm>
            <a:prstGeom prst="rect">
              <a:avLst/>
            </a:prstGeom>
            <a:grpFill/>
          </p:spPr>
          <p:txBody>
            <a:bodyPr wrap="square" rtlCol="0">
              <a:spAutoFit/>
            </a:bodyPr>
            <a:lstStyle/>
            <a:p>
              <a:pPr algn="just"/>
              <a:r>
                <a:rPr lang="zh-CN" altLang="en-US" sz="1465" dirty="0">
                  <a:solidFill>
                    <a:srgbClr val="262626"/>
                  </a:solidFill>
                  <a:latin typeface="微软雅黑" panose="020B0503020204020204" pitchFamily="34" charset="-122"/>
                  <a:ea typeface="微软雅黑" panose="020B0503020204020204" pitchFamily="34" charset="-122"/>
                </a:rPr>
                <a:t>当天的所有发卡、交易、充值数据按照规定的格式放至一个</a:t>
              </a:r>
              <a:r>
                <a:rPr lang="en-US" altLang="zh-CN" sz="1465" dirty="0">
                  <a:solidFill>
                    <a:srgbClr val="262626"/>
                  </a:solidFill>
                  <a:latin typeface="微软雅黑" panose="020B0503020204020204" pitchFamily="34" charset="-122"/>
                  <a:ea typeface="微软雅黑" panose="020B0503020204020204" pitchFamily="34" charset="-122"/>
                </a:rPr>
                <a:t>txt</a:t>
              </a:r>
              <a:r>
                <a:rPr lang="zh-CN" altLang="en-US" sz="1465" dirty="0">
                  <a:solidFill>
                    <a:srgbClr val="262626"/>
                  </a:solidFill>
                  <a:latin typeface="微软雅黑" panose="020B0503020204020204" pitchFamily="34" charset="-122"/>
                  <a:ea typeface="微软雅黑" panose="020B0503020204020204" pitchFamily="34" charset="-122"/>
                </a:rPr>
                <a:t>文件中，并将文件通过接口对接的方式报送至监管平台。</a:t>
              </a:r>
              <a:endParaRPr lang="en-US" altLang="zh-CN" sz="1465" dirty="0">
                <a:solidFill>
                  <a:srgbClr val="262626"/>
                </a:solidFill>
                <a:latin typeface="微软雅黑" panose="020B0503020204020204" pitchFamily="34" charset="-122"/>
                <a:ea typeface="微软雅黑" panose="020B0503020204020204" pitchFamily="34" charset="-122"/>
              </a:endParaRPr>
            </a:p>
          </p:txBody>
        </p:sp>
      </p:grpSp>
      <p:sp>
        <p:nvSpPr>
          <p:cNvPr id="15" name="六边形 14"/>
          <p:cNvSpPr/>
          <p:nvPr/>
        </p:nvSpPr>
        <p:spPr>
          <a:xfrm rot="5400000">
            <a:off x="534629" y="1015352"/>
            <a:ext cx="821852" cy="784149"/>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16" name="文本框 93"/>
          <p:cNvSpPr txBox="1"/>
          <p:nvPr/>
        </p:nvSpPr>
        <p:spPr>
          <a:xfrm>
            <a:off x="553480" y="1187226"/>
            <a:ext cx="784150"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说明</a:t>
            </a:r>
            <a:endParaRPr lang="en-US" altLang="zh-CN" sz="1065"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4589" y="2371426"/>
            <a:ext cx="11714213" cy="1429230"/>
          </a:xfrm>
          <a:prstGeom prst="rect">
            <a:avLst/>
          </a:prstGeom>
        </p:spPr>
      </p:pic>
      <p:sp>
        <p:nvSpPr>
          <p:cNvPr id="3" name="文本框 2"/>
          <p:cNvSpPr txBox="1"/>
          <p:nvPr/>
        </p:nvSpPr>
        <p:spPr>
          <a:xfrm>
            <a:off x="408955" y="1965061"/>
            <a:ext cx="8350951" cy="369332"/>
          </a:xfrm>
          <a:prstGeom prst="rect">
            <a:avLst/>
          </a:prstGeom>
          <a:noFill/>
        </p:spPr>
        <p:txBody>
          <a:bodyPr wrap="square" rtlCol="0">
            <a:spAutoFit/>
          </a:bodyPr>
          <a:lstStyle/>
          <a:p>
            <a:r>
              <a:rPr lang="zh-CN" altLang="en-US" dirty="0"/>
              <a:t>文件报送字段信息如下</a:t>
            </a:r>
            <a:r>
              <a:rPr lang="en-US" altLang="zh-CN" dirty="0"/>
              <a:t>:</a:t>
            </a:r>
            <a:endParaRPr lang="zh-CN" altLang="en-US" dirty="0"/>
          </a:p>
        </p:txBody>
      </p:sp>
      <p:grpSp>
        <p:nvGrpSpPr>
          <p:cNvPr id="22" name="组合 21"/>
          <p:cNvGrpSpPr/>
          <p:nvPr/>
        </p:nvGrpSpPr>
        <p:grpSpPr>
          <a:xfrm>
            <a:off x="230504" y="3933053"/>
            <a:ext cx="11690747" cy="3023872"/>
            <a:chOff x="1853741" y="1948894"/>
            <a:chExt cx="1416460" cy="1206288"/>
          </a:xfrm>
          <a:solidFill>
            <a:schemeClr val="bg1">
              <a:lumMod val="85000"/>
            </a:schemeClr>
          </a:solidFill>
        </p:grpSpPr>
        <p:sp>
          <p:nvSpPr>
            <p:cNvPr id="23" name="矩形 22"/>
            <p:cNvSpPr/>
            <p:nvPr/>
          </p:nvSpPr>
          <p:spPr>
            <a:xfrm>
              <a:off x="1856867" y="1948894"/>
              <a:ext cx="1413334" cy="840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262626"/>
                </a:solidFill>
              </a:endParaRPr>
            </a:p>
          </p:txBody>
        </p:sp>
        <p:sp>
          <p:nvSpPr>
            <p:cNvPr id="24" name="文本框 66"/>
            <p:cNvSpPr txBox="1"/>
            <p:nvPr/>
          </p:nvSpPr>
          <p:spPr>
            <a:xfrm>
              <a:off x="1853741" y="1948895"/>
              <a:ext cx="1413334" cy="1206287"/>
            </a:xfrm>
            <a:prstGeom prst="rect">
              <a:avLst/>
            </a:prstGeom>
            <a:grpFill/>
          </p:spPr>
          <p:txBody>
            <a:bodyPr wrap="square" rtlCol="0">
              <a:spAutoFit/>
            </a:bodyPr>
            <a:lstStyle/>
            <a:p>
              <a:pPr algn="just"/>
              <a:r>
                <a:rPr lang="zh-CN" altLang="en-US" sz="1465" dirty="0">
                  <a:solidFill>
                    <a:srgbClr val="262626"/>
                  </a:solidFill>
                  <a:latin typeface="微软雅黑" panose="020B0503020204020204" pitchFamily="34" charset="-122"/>
                  <a:ea typeface="微软雅黑" panose="020B0503020204020204" pitchFamily="34" charset="-122"/>
                </a:rPr>
                <a:t>图中每行的字段信息以数字</a:t>
              </a:r>
              <a:r>
                <a:rPr lang="en-US" altLang="zh-CN" sz="1465" dirty="0">
                  <a:solidFill>
                    <a:srgbClr val="262626"/>
                  </a:solidFill>
                  <a:latin typeface="微软雅黑" panose="020B0503020204020204" pitchFamily="34" charset="-122"/>
                  <a:ea typeface="微软雅黑" panose="020B0503020204020204" pitchFamily="34" charset="-122"/>
                </a:rPr>
                <a:t>0</a:t>
              </a:r>
              <a:r>
                <a:rPr lang="zh-CN" altLang="en-US" sz="1465" dirty="0">
                  <a:solidFill>
                    <a:srgbClr val="262626"/>
                  </a:solidFill>
                  <a:latin typeface="微软雅黑" panose="020B0503020204020204" pitchFamily="34" charset="-122"/>
                  <a:ea typeface="微软雅黑" panose="020B0503020204020204" pitchFamily="34" charset="-122"/>
                </a:rPr>
                <a:t>、</a:t>
              </a:r>
              <a:r>
                <a:rPr lang="en-US" altLang="zh-CN" sz="1465" dirty="0">
                  <a:solidFill>
                    <a:srgbClr val="262626"/>
                  </a:solidFill>
                  <a:latin typeface="微软雅黑" panose="020B0503020204020204" pitchFamily="34" charset="-122"/>
                  <a:ea typeface="微软雅黑" panose="020B0503020204020204" pitchFamily="34" charset="-122"/>
                </a:rPr>
                <a:t>1</a:t>
              </a:r>
              <a:r>
                <a:rPr lang="zh-CN" altLang="en-US" sz="1465" dirty="0">
                  <a:solidFill>
                    <a:srgbClr val="262626"/>
                  </a:solidFill>
                  <a:latin typeface="微软雅黑" panose="020B0503020204020204" pitchFamily="34" charset="-122"/>
                  <a:ea typeface="微软雅黑" panose="020B0503020204020204" pitchFamily="34" charset="-122"/>
                </a:rPr>
                <a:t>、</a:t>
              </a:r>
              <a:r>
                <a:rPr lang="en-US" altLang="zh-CN" sz="1465" dirty="0">
                  <a:solidFill>
                    <a:srgbClr val="262626"/>
                  </a:solidFill>
                  <a:latin typeface="微软雅黑" panose="020B0503020204020204" pitchFamily="34" charset="-122"/>
                  <a:ea typeface="微软雅黑" panose="020B0503020204020204" pitchFamily="34" charset="-122"/>
                </a:rPr>
                <a:t>2</a:t>
              </a:r>
              <a:r>
                <a:rPr lang="zh-CN" altLang="en-US" sz="1465" dirty="0">
                  <a:solidFill>
                    <a:srgbClr val="262626"/>
                  </a:solidFill>
                  <a:latin typeface="微软雅黑" panose="020B0503020204020204" pitchFamily="34" charset="-122"/>
                  <a:ea typeface="微软雅黑" panose="020B0503020204020204" pitchFamily="34" charset="-122"/>
                </a:rPr>
                <a:t>开头，分别代表三个交易类型数据，分别为：</a:t>
              </a:r>
              <a:r>
                <a:rPr lang="zh-CN" altLang="en-US" sz="1465" b="1" dirty="0">
                  <a:solidFill>
                    <a:srgbClr val="FF0000"/>
                  </a:solidFill>
                  <a:latin typeface="微软雅黑" panose="020B0503020204020204" pitchFamily="34" charset="-122"/>
                  <a:ea typeface="微软雅黑" panose="020B0503020204020204" pitchFamily="34" charset="-122"/>
                </a:rPr>
                <a:t>发卡、交易、充值数据。</a:t>
              </a:r>
              <a:endParaRPr lang="en-US" altLang="zh-CN" sz="1465" b="1" dirty="0">
                <a:solidFill>
                  <a:srgbClr val="FF0000"/>
                </a:solidFill>
                <a:latin typeface="微软雅黑" panose="020B0503020204020204" pitchFamily="34" charset="-122"/>
                <a:ea typeface="微软雅黑" panose="020B0503020204020204" pitchFamily="34" charset="-122"/>
              </a:endParaRPr>
            </a:p>
            <a:p>
              <a:pPr algn="just"/>
              <a:r>
                <a:rPr lang="zh-CN" altLang="en-US" sz="1465" dirty="0">
                  <a:latin typeface="微软雅黑" panose="020B0503020204020204" pitchFamily="34" charset="-122"/>
                  <a:ea typeface="微软雅黑" panose="020B0503020204020204" pitchFamily="34" charset="-122"/>
                </a:rPr>
                <a:t>每个字段信息分别以“</a:t>
              </a:r>
              <a:r>
                <a:rPr lang="en-US" altLang="zh-CN" sz="1465" dirty="0">
                  <a:latin typeface="微软雅黑" panose="020B0503020204020204" pitchFamily="34" charset="-122"/>
                  <a:ea typeface="微软雅黑" panose="020B0503020204020204" pitchFamily="34" charset="-122"/>
                </a:rPr>
                <a:t>||</a:t>
              </a:r>
              <a:r>
                <a:rPr lang="zh-CN" altLang="en-US" sz="1465" dirty="0">
                  <a:latin typeface="微软雅黑" panose="020B0503020204020204" pitchFamily="34" charset="-122"/>
                  <a:ea typeface="微软雅黑" panose="020B0503020204020204" pitchFamily="34" charset="-122"/>
                </a:rPr>
                <a:t>”分开，并且</a:t>
              </a:r>
              <a:r>
                <a:rPr lang="zh-CN" altLang="en-US" sz="1465" b="1" dirty="0">
                  <a:solidFill>
                    <a:srgbClr val="FF0000"/>
                  </a:solidFill>
                  <a:latin typeface="微软雅黑" panose="020B0503020204020204" pitchFamily="34" charset="-122"/>
                  <a:ea typeface="微软雅黑" panose="020B0503020204020204" pitchFamily="34" charset="-122"/>
                </a:rPr>
                <a:t>模板中每个字段意义为接口文档中的实时报送数据中的接口字段意义</a:t>
              </a:r>
              <a:r>
                <a:rPr lang="zh-CN" altLang="en-US" sz="1465" dirty="0">
                  <a:latin typeface="微软雅黑" panose="020B0503020204020204" pitchFamily="34" charset="-122"/>
                  <a:ea typeface="微软雅黑" panose="020B0503020204020204" pitchFamily="34" charset="-122"/>
                </a:rPr>
                <a:t>。开发可按照接口文档进行报送。</a:t>
              </a:r>
              <a:endParaRPr lang="en-US" altLang="zh-CN" sz="1465" dirty="0">
                <a:latin typeface="微软雅黑" panose="020B0503020204020204" pitchFamily="34" charset="-122"/>
                <a:ea typeface="微软雅黑" panose="020B0503020204020204" pitchFamily="34" charset="-122"/>
              </a:endParaRPr>
            </a:p>
            <a:p>
              <a:pPr algn="just"/>
              <a:endParaRPr lang="en-US" altLang="zh-CN" sz="1465" dirty="0">
                <a:latin typeface="微软雅黑" panose="020B0503020204020204" pitchFamily="34" charset="-122"/>
                <a:ea typeface="微软雅黑" panose="020B0503020204020204" pitchFamily="34" charset="-122"/>
              </a:endParaRPr>
            </a:p>
            <a:p>
              <a:pPr algn="just"/>
              <a:r>
                <a:rPr lang="zh-CN" altLang="en-US" sz="1465" dirty="0">
                  <a:latin typeface="微软雅黑" panose="020B0503020204020204" pitchFamily="34" charset="-122"/>
                  <a:ea typeface="微软雅黑" panose="020B0503020204020204" pitchFamily="34" charset="-122"/>
                </a:rPr>
                <a:t>注意：</a:t>
              </a:r>
              <a:endParaRPr lang="en-US" altLang="zh-CN" sz="1465" dirty="0">
                <a:latin typeface="微软雅黑" panose="020B0503020204020204" pitchFamily="34" charset="-122"/>
                <a:ea typeface="微软雅黑" panose="020B0503020204020204" pitchFamily="34" charset="-122"/>
              </a:endParaRPr>
            </a:p>
            <a:p>
              <a:pPr algn="just"/>
              <a:r>
                <a:rPr lang="en-US" altLang="zh-CN" sz="1465" dirty="0">
                  <a:latin typeface="微软雅黑" panose="020B0503020204020204" pitchFamily="34" charset="-122"/>
                  <a:ea typeface="微软雅黑" panose="020B0503020204020204" pitchFamily="34" charset="-122"/>
                </a:rPr>
                <a:t>    1</a:t>
              </a:r>
              <a:r>
                <a:rPr lang="zh-CN" altLang="en-US" sz="1465" dirty="0">
                  <a:latin typeface="微软雅黑" panose="020B0503020204020204" pitchFamily="34" charset="-122"/>
                  <a:ea typeface="微软雅黑" panose="020B0503020204020204" pitchFamily="34" charset="-122"/>
                </a:rPr>
                <a:t>、发卡报送中：</a:t>
              </a:r>
              <a:r>
                <a:rPr lang="en-US" altLang="zh-CN" sz="1465" dirty="0" err="1">
                  <a:latin typeface="微软雅黑" panose="020B0503020204020204" pitchFamily="34" charset="-122"/>
                  <a:ea typeface="微软雅黑" panose="020B0503020204020204" pitchFamily="34" charset="-122"/>
                </a:rPr>
                <a:t>isEntity</a:t>
              </a:r>
              <a:r>
                <a:rPr lang="zh-CN" altLang="en-US" sz="1465" dirty="0">
                  <a:latin typeface="微软雅黑" panose="020B0503020204020204" pitchFamily="34" charset="-122"/>
                  <a:ea typeface="微软雅黑" panose="020B0503020204020204" pitchFamily="34" charset="-122"/>
                </a:rPr>
                <a:t>，</a:t>
              </a:r>
              <a:r>
                <a:rPr lang="en-US" altLang="zh-CN" sz="1465" dirty="0">
                  <a:latin typeface="微软雅黑" panose="020B0503020204020204" pitchFamily="34" charset="-122"/>
                  <a:ea typeface="微软雅黑" panose="020B0503020204020204" pitchFamily="34" charset="-122"/>
                </a:rPr>
                <a:t>foregift,cardType,cardName,name,phone,certType,certNo,issueStore </a:t>
              </a:r>
              <a:r>
                <a:rPr lang="zh-CN" altLang="en-US" sz="1465" dirty="0">
                  <a:latin typeface="微软雅黑" panose="020B0503020204020204" pitchFamily="34" charset="-122"/>
                  <a:ea typeface="微软雅黑" panose="020B0503020204020204" pitchFamily="34" charset="-122"/>
                </a:rPr>
                <a:t>接口文档中未说明相关字段意义，送空即可</a:t>
              </a:r>
              <a:endParaRPr lang="en-US" altLang="zh-CN" sz="1465" dirty="0">
                <a:latin typeface="微软雅黑" panose="020B0503020204020204" pitchFamily="34" charset="-122"/>
                <a:ea typeface="微软雅黑" panose="020B0503020204020204" pitchFamily="34" charset="-122"/>
              </a:endParaRPr>
            </a:p>
            <a:p>
              <a:pPr algn="just"/>
              <a:r>
                <a:rPr lang="en-US" altLang="zh-CN" sz="1465" dirty="0">
                  <a:latin typeface="微软雅黑" panose="020B0503020204020204" pitchFamily="34" charset="-122"/>
                  <a:ea typeface="微软雅黑" panose="020B0503020204020204" pitchFamily="34" charset="-122"/>
                </a:rPr>
                <a:t>    2</a:t>
              </a:r>
              <a:r>
                <a:rPr lang="zh-CN" altLang="en-US" sz="1465" dirty="0">
                  <a:latin typeface="微软雅黑" panose="020B0503020204020204" pitchFamily="34" charset="-122"/>
                  <a:ea typeface="微软雅黑" panose="020B0503020204020204" pitchFamily="34" charset="-122"/>
                </a:rPr>
                <a:t>、充值报报送中：</a:t>
              </a:r>
              <a:r>
                <a:rPr lang="en-US" altLang="zh-CN" sz="1465" dirty="0" err="1">
                  <a:latin typeface="微软雅黑" panose="020B0503020204020204" pitchFamily="34" charset="-122"/>
                  <a:ea typeface="微软雅黑" panose="020B0503020204020204" pitchFamily="34" charset="-122"/>
                </a:rPr>
                <a:t>chargeWay</a:t>
              </a:r>
              <a:r>
                <a:rPr lang="zh-CN" altLang="en-US" sz="1465" dirty="0">
                  <a:latin typeface="微软雅黑" panose="020B0503020204020204" pitchFamily="34" charset="-122"/>
                  <a:ea typeface="微软雅黑" panose="020B0503020204020204" pitchFamily="34" charset="-122"/>
                </a:rPr>
                <a:t>，</a:t>
              </a:r>
              <a:r>
                <a:rPr lang="en-US" altLang="zh-CN" sz="1465" dirty="0" err="1">
                  <a:latin typeface="微软雅黑" panose="020B0503020204020204" pitchFamily="34" charset="-122"/>
                  <a:ea typeface="微软雅黑" panose="020B0503020204020204" pitchFamily="34" charset="-122"/>
                </a:rPr>
                <a:t>chargeWayDes</a:t>
              </a:r>
              <a:r>
                <a:rPr lang="zh-CN" altLang="en-US" sz="1465" dirty="0">
                  <a:latin typeface="微软雅黑" panose="020B0503020204020204" pitchFamily="34" charset="-122"/>
                  <a:ea typeface="微软雅黑" panose="020B0503020204020204" pitchFamily="34" charset="-122"/>
                </a:rPr>
                <a:t>，</a:t>
              </a:r>
              <a:r>
                <a:rPr lang="en-US" altLang="zh-CN" sz="1465" dirty="0" err="1">
                  <a:latin typeface="微软雅黑" panose="020B0503020204020204" pitchFamily="34" charset="-122"/>
                  <a:ea typeface="微软雅黑" panose="020B0503020204020204" pitchFamily="34" charset="-122"/>
                </a:rPr>
                <a:t>isEntity</a:t>
              </a:r>
              <a:r>
                <a:rPr lang="en-US" altLang="zh-CN" sz="1465" dirty="0">
                  <a:latin typeface="微软雅黑" panose="020B0503020204020204" pitchFamily="34" charset="-122"/>
                  <a:ea typeface="微软雅黑" panose="020B0503020204020204" pitchFamily="34" charset="-122"/>
                </a:rPr>
                <a:t> </a:t>
              </a:r>
              <a:r>
                <a:rPr lang="zh-CN" altLang="en-US" sz="1465" dirty="0">
                  <a:latin typeface="微软雅黑" panose="020B0503020204020204" pitchFamily="34" charset="-122"/>
                  <a:ea typeface="微软雅黑" panose="020B0503020204020204" pitchFamily="34" charset="-122"/>
                </a:rPr>
                <a:t>接口文档中未说明相关字段意义，送空即可。充值交易包括首次充值与非首次充值，区分字段为</a:t>
              </a:r>
              <a:r>
                <a:rPr lang="en-US" altLang="zh-CN" sz="1465" dirty="0" err="1">
                  <a:latin typeface="微软雅黑" panose="020B0503020204020204" pitchFamily="34" charset="-122"/>
                  <a:ea typeface="微软雅黑" panose="020B0503020204020204" pitchFamily="34" charset="-122"/>
                </a:rPr>
                <a:t>isOpenAcc</a:t>
              </a:r>
              <a:r>
                <a:rPr lang="en-US" altLang="zh-CN" sz="1465" dirty="0">
                  <a:latin typeface="微软雅黑" panose="020B0503020204020204" pitchFamily="34" charset="-122"/>
                  <a:ea typeface="微软雅黑" panose="020B0503020204020204" pitchFamily="34" charset="-122"/>
                </a:rPr>
                <a:t> </a:t>
              </a:r>
              <a:r>
                <a:rPr lang="zh-CN" altLang="en-US" sz="1465" dirty="0">
                  <a:latin typeface="微软雅黑" panose="020B0503020204020204" pitchFamily="34" charset="-122"/>
                  <a:ea typeface="微软雅黑" panose="020B0503020204020204" pitchFamily="34" charset="-122"/>
                </a:rPr>
                <a:t>。</a:t>
              </a:r>
              <a:r>
                <a:rPr lang="en-US" altLang="zh-CN" sz="1465" dirty="0" err="1">
                  <a:latin typeface="微软雅黑" panose="020B0503020204020204" pitchFamily="34" charset="-122"/>
                  <a:ea typeface="微软雅黑" panose="020B0503020204020204" pitchFamily="34" charset="-122"/>
                </a:rPr>
                <a:t>isOpenAcc</a:t>
              </a:r>
              <a:r>
                <a:rPr lang="zh-CN" altLang="en-US" sz="1465" dirty="0">
                  <a:latin typeface="微软雅黑" panose="020B0503020204020204" pitchFamily="34" charset="-122"/>
                  <a:ea typeface="微软雅黑" panose="020B0503020204020204" pitchFamily="34" charset="-122"/>
                </a:rPr>
                <a:t>未必输字段且只能上报</a:t>
              </a:r>
              <a:r>
                <a:rPr lang="en-US" altLang="zh-CN" sz="1465" dirty="0">
                  <a:latin typeface="微软雅黑" panose="020B0503020204020204" pitchFamily="34" charset="-122"/>
                  <a:ea typeface="微软雅黑" panose="020B0503020204020204" pitchFamily="34" charset="-122"/>
                </a:rPr>
                <a:t>0</a:t>
              </a:r>
              <a:r>
                <a:rPr lang="zh-CN" altLang="en-US" sz="1465" dirty="0">
                  <a:latin typeface="微软雅黑" panose="020B0503020204020204" pitchFamily="34" charset="-122"/>
                  <a:ea typeface="微软雅黑" panose="020B0503020204020204" pitchFamily="34" charset="-122"/>
                </a:rPr>
                <a:t>或</a:t>
              </a:r>
              <a:r>
                <a:rPr lang="en-US" altLang="zh-CN" sz="1465" dirty="0">
                  <a:latin typeface="微软雅黑" panose="020B0503020204020204" pitchFamily="34" charset="-122"/>
                  <a:ea typeface="微软雅黑" panose="020B0503020204020204" pitchFamily="34" charset="-122"/>
                </a:rPr>
                <a:t>1</a:t>
              </a:r>
              <a:r>
                <a:rPr lang="zh-CN" altLang="en-US" sz="1465" dirty="0">
                  <a:latin typeface="微软雅黑" panose="020B0503020204020204" pitchFamily="34" charset="-122"/>
                  <a:ea typeface="微软雅黑" panose="020B0503020204020204" pitchFamily="34" charset="-122"/>
                </a:rPr>
                <a:t>。分别代表首次充值与非首次充值。</a:t>
              </a:r>
              <a:endParaRPr lang="zh-CN" altLang="en-US" sz="1465" dirty="0">
                <a:latin typeface="微软雅黑" panose="020B0503020204020204" pitchFamily="34" charset="-122"/>
                <a:ea typeface="微软雅黑" panose="020B0503020204020204" pitchFamily="34" charset="-122"/>
              </a:endParaRPr>
            </a:p>
            <a:p>
              <a:pPr algn="just"/>
              <a:r>
                <a:rPr lang="en-US" altLang="zh-CN" sz="1460" dirty="0">
                  <a:latin typeface="微软雅黑" panose="020B0503020204020204" pitchFamily="34" charset="-122"/>
                  <a:ea typeface="微软雅黑" panose="020B0503020204020204" pitchFamily="34" charset="-122"/>
                  <a:sym typeface="+mn-ea"/>
                </a:rPr>
                <a:t>	</a:t>
              </a:r>
              <a:r>
                <a:rPr lang="zh-CN" altLang="en-US" sz="1460" dirty="0">
                  <a:latin typeface="微软雅黑" panose="020B0503020204020204" pitchFamily="34" charset="-122"/>
                  <a:ea typeface="微软雅黑" panose="020B0503020204020204" pitchFamily="34" charset="-122"/>
                  <a:sym typeface="+mn-ea"/>
                </a:rPr>
                <a:t>为</a:t>
              </a:r>
              <a:r>
                <a:rPr lang="en-US" altLang="zh-CN" sz="1460" dirty="0">
                  <a:latin typeface="微软雅黑" panose="020B0503020204020204" pitchFamily="34" charset="-122"/>
                  <a:ea typeface="微软雅黑" panose="020B0503020204020204" pitchFamily="34" charset="-122"/>
                  <a:sym typeface="+mn-ea"/>
                </a:rPr>
                <a:t>0</a:t>
              </a:r>
              <a:r>
                <a:rPr lang="zh-CN" altLang="en-US" sz="1460" dirty="0">
                  <a:latin typeface="微软雅黑" panose="020B0503020204020204" pitchFamily="34" charset="-122"/>
                  <a:ea typeface="微软雅黑" panose="020B0503020204020204" pitchFamily="34" charset="-122"/>
                  <a:sym typeface="+mn-ea"/>
                </a:rPr>
                <a:t>时</a:t>
              </a:r>
              <a:r>
                <a:rPr lang="en-US" altLang="zh-CN" sz="1460" dirty="0" err="1">
                  <a:latin typeface="微软雅黑" panose="020B0503020204020204" pitchFamily="34" charset="-122"/>
                  <a:ea typeface="微软雅黑" panose="020B0503020204020204" pitchFamily="34" charset="-122"/>
                  <a:sym typeface="+mn-ea"/>
                </a:rPr>
                <a:t>isRegister</a:t>
              </a:r>
              <a:r>
                <a:rPr lang="en-US" altLang="zh-CN" sz="1460" dirty="0">
                  <a:latin typeface="微软雅黑" panose="020B0503020204020204" pitchFamily="34" charset="-122"/>
                  <a:ea typeface="微软雅黑" panose="020B0503020204020204" pitchFamily="34" charset="-122"/>
                  <a:sym typeface="+mn-ea"/>
                </a:rPr>
                <a:t>||</a:t>
              </a:r>
              <a:r>
                <a:rPr lang="en-US" altLang="zh-CN" sz="1460" dirty="0" err="1">
                  <a:latin typeface="微软雅黑" panose="020B0503020204020204" pitchFamily="34" charset="-122"/>
                  <a:ea typeface="微软雅黑" panose="020B0503020204020204" pitchFamily="34" charset="-122"/>
                  <a:sym typeface="+mn-ea"/>
                </a:rPr>
                <a:t>beginDate</a:t>
              </a:r>
              <a:r>
                <a:rPr lang="en-US" altLang="zh-CN" sz="1460" dirty="0">
                  <a:latin typeface="微软雅黑" panose="020B0503020204020204" pitchFamily="34" charset="-122"/>
                  <a:ea typeface="微软雅黑" panose="020B0503020204020204" pitchFamily="34" charset="-122"/>
                  <a:sym typeface="+mn-ea"/>
                </a:rPr>
                <a:t>||</a:t>
              </a:r>
              <a:r>
                <a:rPr lang="en-US" altLang="zh-CN" sz="1460" dirty="0" err="1">
                  <a:latin typeface="微软雅黑" panose="020B0503020204020204" pitchFamily="34" charset="-122"/>
                  <a:ea typeface="微软雅黑" panose="020B0503020204020204" pitchFamily="34" charset="-122"/>
                  <a:sym typeface="+mn-ea"/>
                </a:rPr>
                <a:t>expiryDate</a:t>
              </a:r>
              <a:r>
                <a:rPr lang="en-US" altLang="zh-CN" sz="1460" dirty="0">
                  <a:latin typeface="微软雅黑" panose="020B0503020204020204" pitchFamily="34" charset="-122"/>
                  <a:ea typeface="微软雅黑" panose="020B0503020204020204" pitchFamily="34" charset="-122"/>
                  <a:sym typeface="+mn-ea"/>
                </a:rPr>
                <a:t>||</a:t>
              </a:r>
              <a:r>
                <a:rPr lang="en-US" altLang="zh-CN" sz="1460" dirty="0" err="1">
                  <a:latin typeface="微软雅黑" panose="020B0503020204020204" pitchFamily="34" charset="-122"/>
                  <a:ea typeface="微软雅黑" panose="020B0503020204020204" pitchFamily="34" charset="-122"/>
                  <a:sym typeface="+mn-ea"/>
                </a:rPr>
                <a:t>isEntity</a:t>
              </a:r>
              <a:r>
                <a:rPr lang="zh-CN" altLang="en-US" sz="1460" dirty="0">
                  <a:latin typeface="微软雅黑" panose="020B0503020204020204" pitchFamily="34" charset="-122"/>
                  <a:ea typeface="微软雅黑" panose="020B0503020204020204" pitchFamily="34" charset="-122"/>
                  <a:sym typeface="+mn-ea"/>
                </a:rPr>
                <a:t>不报送，</a:t>
              </a:r>
              <a:endParaRPr lang="en-US" altLang="zh-CN" sz="1465" dirty="0">
                <a:latin typeface="微软雅黑" panose="020B0503020204020204" pitchFamily="34" charset="-122"/>
                <a:ea typeface="微软雅黑" panose="020B0503020204020204" pitchFamily="34" charset="-122"/>
              </a:endParaRPr>
            </a:p>
            <a:p>
              <a:pPr algn="just"/>
              <a:r>
                <a:rPr lang="en-US" altLang="zh-CN" sz="1465" dirty="0">
                  <a:latin typeface="微软雅黑" panose="020B0503020204020204" pitchFamily="34" charset="-122"/>
                  <a:ea typeface="微软雅黑" panose="020B0503020204020204" pitchFamily="34" charset="-122"/>
                </a:rPr>
                <a:t>	</a:t>
              </a:r>
              <a:r>
                <a:rPr lang="zh-CN" altLang="en-US" sz="1465" dirty="0">
                  <a:latin typeface="微软雅黑" panose="020B0503020204020204" pitchFamily="34" charset="-122"/>
                  <a:ea typeface="微软雅黑" panose="020B0503020204020204" pitchFamily="34" charset="-122"/>
                </a:rPr>
                <a:t>为</a:t>
              </a:r>
              <a:r>
                <a:rPr lang="en-US" altLang="zh-CN" sz="1465" dirty="0">
                  <a:latin typeface="微软雅黑" panose="020B0503020204020204" pitchFamily="34" charset="-122"/>
                  <a:ea typeface="微软雅黑" panose="020B0503020204020204" pitchFamily="34" charset="-122"/>
                </a:rPr>
                <a:t>1</a:t>
              </a:r>
              <a:r>
                <a:rPr lang="zh-CN" altLang="en-US" sz="1465" dirty="0">
                  <a:latin typeface="微软雅黑" panose="020B0503020204020204" pitchFamily="34" charset="-122"/>
                  <a:ea typeface="微软雅黑" panose="020B0503020204020204" pitchFamily="34" charset="-122"/>
                </a:rPr>
                <a:t>时</a:t>
              </a:r>
              <a:r>
                <a:rPr lang="en-US" altLang="zh-CN" sz="1465" dirty="0" err="1">
                  <a:latin typeface="微软雅黑" panose="020B0503020204020204" pitchFamily="34" charset="-122"/>
                  <a:ea typeface="微软雅黑" panose="020B0503020204020204" pitchFamily="34" charset="-122"/>
                </a:rPr>
                <a:t>isRegister</a:t>
              </a:r>
              <a:r>
                <a:rPr lang="en-US" altLang="zh-CN" sz="1465" dirty="0">
                  <a:latin typeface="微软雅黑" panose="020B0503020204020204" pitchFamily="34" charset="-122"/>
                  <a:ea typeface="微软雅黑" panose="020B0503020204020204" pitchFamily="34" charset="-122"/>
                </a:rPr>
                <a:t>||</a:t>
              </a:r>
              <a:r>
                <a:rPr lang="en-US" altLang="zh-CN" sz="1465" dirty="0" err="1">
                  <a:latin typeface="微软雅黑" panose="020B0503020204020204" pitchFamily="34" charset="-122"/>
                  <a:ea typeface="微软雅黑" panose="020B0503020204020204" pitchFamily="34" charset="-122"/>
                </a:rPr>
                <a:t>beginDate</a:t>
              </a:r>
              <a:r>
                <a:rPr lang="en-US" altLang="zh-CN" sz="1465" dirty="0">
                  <a:latin typeface="微软雅黑" panose="020B0503020204020204" pitchFamily="34" charset="-122"/>
                  <a:ea typeface="微软雅黑" panose="020B0503020204020204" pitchFamily="34" charset="-122"/>
                </a:rPr>
                <a:t>||</a:t>
              </a:r>
              <a:r>
                <a:rPr lang="en-US" altLang="zh-CN" sz="1465" dirty="0" err="1">
                  <a:latin typeface="微软雅黑" panose="020B0503020204020204" pitchFamily="34" charset="-122"/>
                  <a:ea typeface="微软雅黑" panose="020B0503020204020204" pitchFamily="34" charset="-122"/>
                </a:rPr>
                <a:t>expiryDate</a:t>
              </a:r>
              <a:r>
                <a:rPr lang="en-US" altLang="zh-CN" sz="1465" dirty="0">
                  <a:latin typeface="微软雅黑" panose="020B0503020204020204" pitchFamily="34" charset="-122"/>
                  <a:ea typeface="微软雅黑" panose="020B0503020204020204" pitchFamily="34" charset="-122"/>
                </a:rPr>
                <a:t> </a:t>
              </a:r>
              <a:r>
                <a:rPr lang="zh-CN" altLang="en-US" sz="1465" dirty="0">
                  <a:latin typeface="微软雅黑" panose="020B0503020204020204" pitchFamily="34" charset="-122"/>
                  <a:ea typeface="微软雅黑" panose="020B0503020204020204" pitchFamily="34" charset="-122"/>
                </a:rPr>
                <a:t>这三字段为必送字段，若不报送则无法正常入库。</a:t>
              </a:r>
              <a:endParaRPr lang="en-US" altLang="zh-CN" sz="1465" dirty="0">
                <a:latin typeface="微软雅黑" panose="020B0503020204020204" pitchFamily="34" charset="-122"/>
                <a:ea typeface="微软雅黑" panose="020B0503020204020204" pitchFamily="34" charset="-122"/>
              </a:endParaRPr>
            </a:p>
            <a:p>
              <a:pPr algn="just"/>
              <a:r>
                <a:rPr lang="en-US" altLang="zh-CN" sz="1465" dirty="0">
                  <a:latin typeface="微软雅黑" panose="020B0503020204020204" pitchFamily="34" charset="-122"/>
                  <a:ea typeface="微软雅黑" panose="020B0503020204020204" pitchFamily="34" charset="-122"/>
                </a:rPr>
                <a:t>	</a:t>
              </a:r>
              <a:endParaRPr lang="zh-CN" altLang="en-US" sz="1465" dirty="0">
                <a:latin typeface="微软雅黑" panose="020B0503020204020204" pitchFamily="34" charset="-122"/>
                <a:ea typeface="微软雅黑" panose="020B0503020204020204" pitchFamily="34" charset="-122"/>
              </a:endParaRPr>
            </a:p>
            <a:p>
              <a:pPr algn="just"/>
              <a:r>
                <a:rPr lang="en-US" altLang="zh-CN" sz="1465" dirty="0">
                  <a:latin typeface="微软雅黑" panose="020B0503020204020204" pitchFamily="34" charset="-122"/>
                  <a:ea typeface="微软雅黑" panose="020B0503020204020204" pitchFamily="34" charset="-122"/>
                </a:rPr>
                <a:t>    3</a:t>
              </a:r>
              <a:r>
                <a:rPr lang="zh-CN" altLang="en-US" sz="1465" dirty="0">
                  <a:latin typeface="微软雅黑" panose="020B0503020204020204" pitchFamily="34" charset="-122"/>
                  <a:ea typeface="微软雅黑" panose="020B0503020204020204" pitchFamily="34" charset="-122"/>
                </a:rPr>
                <a:t>、交易报送中：</a:t>
              </a:r>
              <a:r>
                <a:rPr lang="en-US" altLang="zh-CN" sz="1465" dirty="0" err="1">
                  <a:latin typeface="微软雅黑" panose="020B0503020204020204" pitchFamily="34" charset="-122"/>
                  <a:ea typeface="微软雅黑" panose="020B0503020204020204" pitchFamily="34" charset="-122"/>
                </a:rPr>
                <a:t>tranTypeDes</a:t>
              </a:r>
              <a:r>
                <a:rPr lang="zh-CN" altLang="en-US" sz="1465" dirty="0">
                  <a:latin typeface="微软雅黑" panose="020B0503020204020204" pitchFamily="34" charset="-122"/>
                  <a:ea typeface="微软雅黑" panose="020B0503020204020204" pitchFamily="34" charset="-122"/>
                </a:rPr>
                <a:t>，</a:t>
              </a:r>
              <a:r>
                <a:rPr lang="en-US" altLang="zh-CN" sz="1465" dirty="0" err="1">
                  <a:latin typeface="微软雅黑" panose="020B0503020204020204" pitchFamily="34" charset="-122"/>
                  <a:ea typeface="微软雅黑" panose="020B0503020204020204" pitchFamily="34" charset="-122"/>
                </a:rPr>
                <a:t>tranPlace</a:t>
              </a:r>
              <a:r>
                <a:rPr lang="zh-CN" altLang="en-US" sz="1465" dirty="0">
                  <a:latin typeface="微软雅黑" panose="020B0503020204020204" pitchFamily="34" charset="-122"/>
                  <a:ea typeface="微软雅黑" panose="020B0503020204020204" pitchFamily="34" charset="-122"/>
                </a:rPr>
                <a:t>，</a:t>
              </a:r>
              <a:r>
                <a:rPr lang="en-US" altLang="zh-CN" sz="1465" dirty="0" err="1">
                  <a:latin typeface="微软雅黑" panose="020B0503020204020204" pitchFamily="34" charset="-122"/>
                  <a:ea typeface="微软雅黑" panose="020B0503020204020204" pitchFamily="34" charset="-122"/>
                </a:rPr>
                <a:t>isBack</a:t>
              </a:r>
              <a:r>
                <a:rPr lang="zh-CN" altLang="en-US" sz="1465" dirty="0">
                  <a:latin typeface="微软雅黑" panose="020B0503020204020204" pitchFamily="34" charset="-122"/>
                  <a:ea typeface="微软雅黑" panose="020B0503020204020204" pitchFamily="34" charset="-122"/>
                </a:rPr>
                <a:t>，</a:t>
              </a:r>
              <a:r>
                <a:rPr lang="en-US" altLang="zh-CN" sz="1465" dirty="0" err="1">
                  <a:latin typeface="微软雅黑" panose="020B0503020204020204" pitchFamily="34" charset="-122"/>
                  <a:ea typeface="微软雅黑" panose="020B0503020204020204" pitchFamily="34" charset="-122"/>
                </a:rPr>
                <a:t>backReason</a:t>
              </a:r>
              <a:r>
                <a:rPr lang="en-US" altLang="zh-CN" sz="1465" dirty="0">
                  <a:latin typeface="微软雅黑" panose="020B0503020204020204" pitchFamily="34" charset="-122"/>
                  <a:ea typeface="微软雅黑" panose="020B0503020204020204" pitchFamily="34" charset="-122"/>
                </a:rPr>
                <a:t> </a:t>
              </a:r>
              <a:r>
                <a:rPr lang="zh-CN" altLang="en-US" sz="1465" dirty="0">
                  <a:latin typeface="微软雅黑" panose="020B0503020204020204" pitchFamily="34" charset="-122"/>
                  <a:ea typeface="微软雅黑" panose="020B0503020204020204" pitchFamily="34" charset="-122"/>
                </a:rPr>
                <a:t>。接口文档中未说明相关字段意义，送空即可。</a:t>
              </a:r>
              <a:endParaRPr lang="en-US" altLang="zh-CN" sz="1465" dirty="0">
                <a:latin typeface="微软雅黑" panose="020B0503020204020204" pitchFamily="34" charset="-122"/>
                <a:ea typeface="微软雅黑" panose="020B0503020204020204" pitchFamily="34" charset="-122"/>
              </a:endParaRPr>
            </a:p>
            <a:p>
              <a:pPr algn="just"/>
              <a:endParaRPr lang="en-US" altLang="zh-CN" sz="1465"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TextBox 93"/>
          <p:cNvSpPr txBox="1"/>
          <p:nvPr/>
        </p:nvSpPr>
        <p:spPr>
          <a:xfrm>
            <a:off x="230505" y="333375"/>
            <a:ext cx="5681345" cy="52322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dirty="0"/>
              <a:t>批量文件</a:t>
            </a:r>
            <a:r>
              <a:rPr lang="zh-CN" sz="2800" dirty="0"/>
              <a:t>报送接口报送说明</a:t>
            </a:r>
            <a:endParaRPr lang="zh-CN" altLang="en-US" sz="2800" dirty="0"/>
          </a:p>
        </p:txBody>
      </p:sp>
      <p:sp>
        <p:nvSpPr>
          <p:cNvPr id="2" name="文本框 1"/>
          <p:cNvSpPr txBox="1"/>
          <p:nvPr/>
        </p:nvSpPr>
        <p:spPr>
          <a:xfrm>
            <a:off x="618060" y="4240060"/>
            <a:ext cx="10990622" cy="2537874"/>
          </a:xfrm>
          <a:prstGeom prst="rect">
            <a:avLst/>
          </a:prstGeom>
          <a:noFill/>
        </p:spPr>
        <p:txBody>
          <a:bodyPr wrap="square" rtlCol="0">
            <a:spAutoFit/>
          </a:bodyPr>
          <a:lstStyle/>
          <a:p>
            <a:pPr fontAlgn="auto">
              <a:lnSpc>
                <a:spcPct val="150000"/>
              </a:lnSpc>
            </a:pPr>
            <a:r>
              <a:rPr lang="zh-CN" altLang="en-US" dirty="0"/>
              <a:t>报送时，上报字段信息与实时报送一致需上送三个字段：</a:t>
            </a:r>
            <a:endParaRPr lang="zh-CN" altLang="en-US" dirty="0"/>
          </a:p>
          <a:p>
            <a:pPr fontAlgn="auto">
              <a:lnSpc>
                <a:spcPct val="150000"/>
              </a:lnSpc>
            </a:pPr>
            <a:r>
              <a:rPr lang="en-US" altLang="zh-CN" dirty="0"/>
              <a:t>1</a:t>
            </a:r>
            <a:r>
              <a:rPr lang="zh-CN" altLang="en-US" dirty="0"/>
              <a:t>、uniqueNo：联网发行唯一标识，由发卡经营者提供；</a:t>
            </a:r>
            <a:endParaRPr lang="zh-CN" altLang="en-US" dirty="0"/>
          </a:p>
          <a:p>
            <a:pPr fontAlgn="auto">
              <a:lnSpc>
                <a:spcPct val="150000"/>
              </a:lnSpc>
            </a:pPr>
            <a:r>
              <a:rPr lang="en-US" altLang="zh-CN" dirty="0"/>
              <a:t>2</a:t>
            </a:r>
            <a:r>
              <a:rPr lang="zh-CN" altLang="en-US" dirty="0"/>
              <a:t>、symmetricKeyEncrpt：对称密钥密文。使用企业提供的密钥作为算法密钥（RSA-1024），加密随机数生成的密文。</a:t>
            </a:r>
            <a:endParaRPr lang="zh-CN" altLang="en-US" dirty="0"/>
          </a:p>
          <a:p>
            <a:pPr fontAlgn="auto">
              <a:lnSpc>
                <a:spcPct val="150000"/>
              </a:lnSpc>
            </a:pPr>
            <a:r>
              <a:rPr lang="en-US" altLang="zh-CN" dirty="0"/>
              <a:t>3</a:t>
            </a:r>
            <a:r>
              <a:rPr lang="zh-CN" altLang="en-US" dirty="0"/>
              <a:t>、jsonDataEncrypt：报送数据密文。</a:t>
            </a:r>
            <a:r>
              <a:rPr lang="zh-CN" altLang="zh-CN" kern="100" dirty="0">
                <a:latin typeface="Calibri" panose="020F0502020204030204" pitchFamily="34" charset="0"/>
                <a:cs typeface="Times New Roman" panose="02020603050405020304" pitchFamily="18" charset="0"/>
              </a:rPr>
              <a:t>成对称密钥（</a:t>
            </a:r>
            <a:r>
              <a:rPr lang="en-US" altLang="zh-CN" kern="100" dirty="0">
                <a:latin typeface="Calibri" panose="020F0502020204030204" pitchFamily="34" charset="0"/>
                <a:cs typeface="Times New Roman" panose="02020603050405020304" pitchFamily="18" charset="0"/>
              </a:rPr>
              <a:t>AES128</a:t>
            </a:r>
            <a:r>
              <a:rPr lang="zh-CN" altLang="zh-CN" kern="100" dirty="0">
                <a:latin typeface="Calibri" panose="020F0502020204030204" pitchFamily="34" charset="0"/>
                <a:cs typeface="Times New Roman" panose="02020603050405020304" pitchFamily="18" charset="0"/>
              </a:rPr>
              <a:t>）对</a:t>
            </a:r>
            <a:r>
              <a:rPr lang="en-US" altLang="zh-CN" kern="100" dirty="0">
                <a:latin typeface="Calibri" panose="020F0502020204030204" pitchFamily="34" charset="0"/>
                <a:cs typeface="Times New Roman" panose="02020603050405020304" pitchFamily="18" charset="0"/>
              </a:rPr>
              <a:t>JSON</a:t>
            </a:r>
            <a:r>
              <a:rPr lang="zh-CN" altLang="zh-CN" kern="100" dirty="0">
                <a:latin typeface="Calibri" panose="020F0502020204030204" pitchFamily="34" charset="0"/>
                <a:cs typeface="Times New Roman" panose="02020603050405020304" pitchFamily="18" charset="0"/>
              </a:rPr>
              <a:t>字符串进行加密（</a:t>
            </a:r>
            <a:r>
              <a:rPr lang="en-US" altLang="zh-CN" kern="100" dirty="0">
                <a:latin typeface="Calibri" panose="020F0502020204030204" pitchFamily="34" charset="0"/>
                <a:cs typeface="Times New Roman" panose="02020603050405020304" pitchFamily="18" charset="0"/>
              </a:rPr>
              <a:t>AES/ECB/PKCS5Padding</a:t>
            </a:r>
            <a:r>
              <a:rPr lang="zh-CN" altLang="zh-CN" kern="100" dirty="0">
                <a:latin typeface="Calibri" panose="020F0502020204030204" pitchFamily="34" charset="0"/>
                <a:cs typeface="Times New Roman" panose="02020603050405020304" pitchFamily="18" charset="0"/>
              </a:rPr>
              <a:t>）并进行</a:t>
            </a:r>
            <a:r>
              <a:rPr lang="en-US" altLang="zh-CN" kern="100" dirty="0">
                <a:latin typeface="Calibri" panose="020F0502020204030204" pitchFamily="34" charset="0"/>
                <a:cs typeface="Times New Roman" panose="02020603050405020304" pitchFamily="18" charset="0"/>
              </a:rPr>
              <a:t>BASE64</a:t>
            </a:r>
            <a:r>
              <a:rPr lang="zh-CN" altLang="zh-CN" kern="100" dirty="0">
                <a:latin typeface="Calibri" panose="020F0502020204030204" pitchFamily="34" charset="0"/>
                <a:cs typeface="Times New Roman" panose="02020603050405020304" pitchFamily="18" charset="0"/>
              </a:rPr>
              <a:t>得到“报送数据密文”</a:t>
            </a:r>
            <a:endParaRPr lang="zh-CN" altLang="en-US" dirty="0"/>
          </a:p>
        </p:txBody>
      </p:sp>
      <p:sp>
        <p:nvSpPr>
          <p:cNvPr id="4" name="文本框 3"/>
          <p:cNvSpPr txBox="1"/>
          <p:nvPr/>
        </p:nvSpPr>
        <p:spPr>
          <a:xfrm>
            <a:off x="586492" y="1001633"/>
            <a:ext cx="11022190" cy="646331"/>
          </a:xfrm>
          <a:prstGeom prst="rect">
            <a:avLst/>
          </a:prstGeom>
          <a:noFill/>
        </p:spPr>
        <p:txBody>
          <a:bodyPr wrap="square" rtlCol="0">
            <a:spAutoFit/>
          </a:bodyPr>
          <a:lstStyle/>
          <a:p>
            <a:r>
              <a:rPr lang="zh-CN" altLang="en-US" dirty="0"/>
              <a:t>批量文件报送分为三个接口：</a:t>
            </a:r>
            <a:r>
              <a:rPr lang="zh-CN" altLang="zh-CN" dirty="0"/>
              <a:t>批量报送共分为三个接口，第一、二个接口为批量报送报文文体接口；第三个接口为查询批量报送是否成功，批量报送失败时，</a:t>
            </a:r>
            <a:r>
              <a:rPr lang="zh-CN" altLang="en-US" dirty="0"/>
              <a:t>需</a:t>
            </a:r>
            <a:r>
              <a:rPr lang="zh-CN" altLang="zh-CN" dirty="0"/>
              <a:t>重新报送。</a:t>
            </a:r>
            <a:endParaRPr lang="zh-CN" altLang="zh-CN" dirty="0"/>
          </a:p>
        </p:txBody>
      </p:sp>
      <p:sp>
        <p:nvSpPr>
          <p:cNvPr id="5" name="文本框 4"/>
          <p:cNvSpPr txBox="1"/>
          <p:nvPr/>
        </p:nvSpPr>
        <p:spPr>
          <a:xfrm>
            <a:off x="585942" y="1685795"/>
            <a:ext cx="10946316" cy="1706878"/>
          </a:xfrm>
          <a:prstGeom prst="rect">
            <a:avLst/>
          </a:prstGeom>
          <a:noFill/>
        </p:spPr>
        <p:txBody>
          <a:bodyPr wrap="square" rtlCol="0">
            <a:spAutoFit/>
          </a:bodyPr>
          <a:lstStyle/>
          <a:p>
            <a:pPr>
              <a:lnSpc>
                <a:spcPct val="150000"/>
              </a:lnSpc>
            </a:pPr>
            <a:r>
              <a:rPr lang="zh-CN" altLang="zh-CN" b="1" dirty="0"/>
              <a:t>批量交易报送</a:t>
            </a:r>
            <a:r>
              <a:rPr lang="zh-CN" altLang="en-US" b="1" dirty="0"/>
              <a:t>接口（</a:t>
            </a:r>
            <a:r>
              <a:rPr lang="en-US" altLang="zh-CN" dirty="0" err="1"/>
              <a:t>fileUploadDataService</a:t>
            </a:r>
            <a:r>
              <a:rPr lang="zh-CN" altLang="en-US" b="1" dirty="0"/>
              <a:t>）</a:t>
            </a:r>
            <a:r>
              <a:rPr lang="zh-CN" altLang="en-US" dirty="0"/>
              <a:t>：如果文件内容不超过</a:t>
            </a:r>
            <a:r>
              <a:rPr lang="en-US" altLang="zh-CN" dirty="0"/>
              <a:t>2M</a:t>
            </a:r>
            <a:r>
              <a:rPr lang="zh-CN" altLang="en-US" dirty="0"/>
              <a:t>，则只需要报送一次，并将</a:t>
            </a:r>
            <a:r>
              <a:rPr lang="zh-CN" altLang="zh-CN" dirty="0"/>
              <a:t>整个文件信息，包括文件大小、文件名称、文件</a:t>
            </a:r>
            <a:r>
              <a:rPr lang="en-US" altLang="zh-CN" dirty="0"/>
              <a:t>MD5</a:t>
            </a:r>
            <a:r>
              <a:rPr lang="zh-CN" altLang="zh-CN" dirty="0"/>
              <a:t>等信息</a:t>
            </a:r>
            <a:r>
              <a:rPr lang="zh-CN" altLang="en-US" dirty="0"/>
              <a:t>报送至监管平台，如果超过</a:t>
            </a:r>
            <a:r>
              <a:rPr lang="en-US" altLang="zh-CN" dirty="0"/>
              <a:t>2M</a:t>
            </a:r>
            <a:r>
              <a:rPr lang="zh-CN" altLang="en-US" dirty="0"/>
              <a:t>，则该文件需分多次上报。如该文件</a:t>
            </a:r>
            <a:r>
              <a:rPr lang="en-US" altLang="zh-CN" dirty="0"/>
              <a:t>10M</a:t>
            </a:r>
            <a:r>
              <a:rPr lang="zh-CN" altLang="en-US" dirty="0"/>
              <a:t>，则需要分为</a:t>
            </a:r>
            <a:r>
              <a:rPr lang="en-US" altLang="zh-CN" dirty="0"/>
              <a:t>5</a:t>
            </a:r>
            <a:r>
              <a:rPr lang="zh-CN" altLang="en-US" dirty="0"/>
              <a:t>次报送，且第一次报送时需将文件信息（文件大小、文件名称、文件</a:t>
            </a:r>
            <a:r>
              <a:rPr lang="en-US" altLang="zh-CN" dirty="0"/>
              <a:t>MD5</a:t>
            </a:r>
            <a:r>
              <a:rPr lang="zh-CN" altLang="en-US" dirty="0"/>
              <a:t>值报送至监管平台）。</a:t>
            </a:r>
            <a:endParaRPr lang="zh-CN" altLang="en-US" dirty="0"/>
          </a:p>
        </p:txBody>
      </p:sp>
      <p:sp>
        <p:nvSpPr>
          <p:cNvPr id="6" name="文本框 5"/>
          <p:cNvSpPr txBox="1"/>
          <p:nvPr/>
        </p:nvSpPr>
        <p:spPr>
          <a:xfrm>
            <a:off x="624429" y="3330603"/>
            <a:ext cx="10946316" cy="875881"/>
          </a:xfrm>
          <a:prstGeom prst="rect">
            <a:avLst/>
          </a:prstGeom>
          <a:noFill/>
        </p:spPr>
        <p:txBody>
          <a:bodyPr wrap="square" rtlCol="0">
            <a:spAutoFit/>
          </a:bodyPr>
          <a:lstStyle/>
          <a:p>
            <a:pPr>
              <a:lnSpc>
                <a:spcPct val="150000"/>
              </a:lnSpc>
            </a:pPr>
            <a:r>
              <a:rPr lang="zh-CN" altLang="en-US" b="1" dirty="0"/>
              <a:t>批量报送状态查询接口（</a:t>
            </a:r>
            <a:r>
              <a:rPr lang="en-US" altLang="zh-CN" dirty="0" err="1"/>
              <a:t>recordFileUploadService</a:t>
            </a:r>
            <a:r>
              <a:rPr lang="zh-CN" altLang="en-US" b="1" dirty="0"/>
              <a:t>）</a:t>
            </a:r>
            <a:r>
              <a:rPr lang="zh-CN" altLang="en-US" dirty="0"/>
              <a:t>：根据上传的流水号进行查询文件报送状态。查得的主要状态为：</a:t>
            </a:r>
            <a:r>
              <a:rPr lang="en-US" altLang="zh-CN" kern="100" dirty="0">
                <a:latin typeface="Calibri" panose="020F0502020204030204" pitchFamily="34" charset="0"/>
                <a:cs typeface="Times New Roman" panose="02020603050405020304" pitchFamily="18" charset="0"/>
              </a:rPr>
              <a:t>0-</a:t>
            </a:r>
            <a:r>
              <a:rPr lang="zh-CN" altLang="zh-CN" kern="100" dirty="0">
                <a:latin typeface="Calibri" panose="020F0502020204030204" pitchFamily="34" charset="0"/>
                <a:cs typeface="Times New Roman" panose="02020603050405020304" pitchFamily="18" charset="0"/>
              </a:rPr>
              <a:t>上传成功，</a:t>
            </a:r>
            <a:r>
              <a:rPr lang="en-US" altLang="zh-CN" kern="100" dirty="0">
                <a:latin typeface="Calibri" panose="020F0502020204030204" pitchFamily="34" charset="0"/>
                <a:cs typeface="Times New Roman" panose="02020603050405020304" pitchFamily="18" charset="0"/>
              </a:rPr>
              <a:t>1-</a:t>
            </a:r>
            <a:r>
              <a:rPr lang="zh-CN" altLang="zh-CN" kern="100" dirty="0">
                <a:latin typeface="Calibri" panose="020F0502020204030204" pitchFamily="34" charset="0"/>
                <a:cs typeface="Times New Roman" panose="02020603050405020304" pitchFamily="18" charset="0"/>
              </a:rPr>
              <a:t>上传失败，</a:t>
            </a:r>
            <a:r>
              <a:rPr lang="en-US" altLang="zh-CN" kern="100" dirty="0">
                <a:latin typeface="Calibri" panose="020F0502020204030204" pitchFamily="34" charset="0"/>
                <a:cs typeface="Times New Roman" panose="02020603050405020304" pitchFamily="18" charset="0"/>
              </a:rPr>
              <a:t>2-</a:t>
            </a:r>
            <a:r>
              <a:rPr lang="zh-CN" altLang="zh-CN" kern="100" dirty="0">
                <a:latin typeface="Calibri" panose="020F0502020204030204" pitchFamily="34" charset="0"/>
                <a:cs typeface="Times New Roman" panose="02020603050405020304" pitchFamily="18" charset="0"/>
              </a:rPr>
              <a:t>上传中，</a:t>
            </a:r>
            <a:r>
              <a:rPr lang="en-US" altLang="zh-CN" kern="100" dirty="0">
                <a:latin typeface="Calibri" panose="020F0502020204030204" pitchFamily="34" charset="0"/>
                <a:cs typeface="Times New Roman" panose="02020603050405020304" pitchFamily="18" charset="0"/>
              </a:rPr>
              <a:t>3-</a:t>
            </a:r>
            <a:r>
              <a:rPr lang="zh-CN" altLang="zh-CN" kern="100" dirty="0">
                <a:latin typeface="Calibri" panose="020F0502020204030204" pitchFamily="34" charset="0"/>
                <a:cs typeface="Times New Roman" panose="02020603050405020304" pitchFamily="18" charset="0"/>
              </a:rPr>
              <a:t>文件处理成功</a:t>
            </a:r>
            <a:r>
              <a:rPr lang="en-US" altLang="zh-CN" kern="100" dirty="0">
                <a:latin typeface="Calibri" panose="020F0502020204030204" pitchFamily="34" charset="0"/>
                <a:cs typeface="Times New Roman" panose="02020603050405020304" pitchFamily="18" charset="0"/>
              </a:rPr>
              <a:t> 4-</a:t>
            </a:r>
            <a:r>
              <a:rPr lang="zh-CN" altLang="zh-CN" kern="100" dirty="0">
                <a:latin typeface="Calibri" panose="020F0502020204030204" pitchFamily="34" charset="0"/>
                <a:cs typeface="Times New Roman" panose="02020603050405020304" pitchFamily="18" charset="0"/>
              </a:rPr>
              <a:t>文件处理中</a:t>
            </a:r>
            <a:r>
              <a:rPr lang="en-US" altLang="zh-CN" kern="100" dirty="0">
                <a:latin typeface="Calibri" panose="020F0502020204030204" pitchFamily="34" charset="0"/>
                <a:cs typeface="Times New Roman" panose="02020603050405020304" pitchFamily="18" charset="0"/>
              </a:rPr>
              <a:t>  5-</a:t>
            </a:r>
            <a:r>
              <a:rPr lang="zh-CN" altLang="zh-CN" kern="100" dirty="0">
                <a:latin typeface="Calibri" panose="020F0502020204030204" pitchFamily="34" charset="0"/>
                <a:cs typeface="Times New Roman" panose="02020603050405020304" pitchFamily="18" charset="0"/>
              </a:rPr>
              <a:t>文件处理失败，无法入库</a:t>
            </a:r>
            <a:r>
              <a:rPr lang="zh-CN" altLang="en-US" kern="100" dirty="0">
                <a:latin typeface="Calibri" panose="020F0502020204030204" pitchFamily="34" charset="0"/>
                <a:cs typeface="Times New Roman" panose="02020603050405020304" pitchFamily="18" charset="0"/>
              </a:rPr>
              <a:t>。</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17805" y="333375"/>
            <a:ext cx="800290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t>系统对接通道</a:t>
            </a:r>
            <a:r>
              <a:rPr lang="en-US" altLang="zh-CN" sz="2800" dirty="0"/>
              <a:t>-CSB</a:t>
            </a:r>
            <a:endParaRPr lang="en-US" altLang="zh-CN" sz="2800" dirty="0"/>
          </a:p>
        </p:txBody>
      </p:sp>
      <p:sp>
        <p:nvSpPr>
          <p:cNvPr id="26" name="Freeform 1"/>
          <p:cNvSpPr>
            <a:spLocks noChangeArrowheads="1"/>
          </p:cNvSpPr>
          <p:nvPr/>
        </p:nvSpPr>
        <p:spPr bwMode="auto">
          <a:xfrm rot="10800000">
            <a:off x="714737" y="3233654"/>
            <a:ext cx="2170067" cy="987425"/>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3"/>
          </a:solidFill>
          <a:ln>
            <a:noFill/>
          </a:ln>
          <a:effectLst/>
        </p:spPr>
        <p:txBody>
          <a:bodyPr wrap="none" anchor="ctr"/>
          <a:lstStyle/>
          <a:p>
            <a:endParaRPr lang="zh-CN" altLang="en-US" sz="3200">
              <a:latin typeface="+mn-ea"/>
            </a:endParaRPr>
          </a:p>
        </p:txBody>
      </p:sp>
      <p:sp>
        <p:nvSpPr>
          <p:cNvPr id="2" name="文本框 1"/>
          <p:cNvSpPr txBox="1"/>
          <p:nvPr/>
        </p:nvSpPr>
        <p:spPr>
          <a:xfrm>
            <a:off x="1306059" y="3526218"/>
            <a:ext cx="1711960" cy="398780"/>
          </a:xfrm>
          <a:prstGeom prst="rect">
            <a:avLst/>
          </a:prstGeom>
          <a:noFill/>
        </p:spPr>
        <p:txBody>
          <a:bodyPr wrap="square" rtlCol="0">
            <a:spAutoFit/>
          </a:bodyPr>
          <a:lstStyle/>
          <a:p>
            <a:r>
              <a:rPr lang="zh-CN" altLang="en-US" sz="2000" b="1" dirty="0"/>
              <a:t>需要资料</a:t>
            </a:r>
            <a:endParaRPr lang="zh-CN" altLang="en-US" sz="2000" b="1" dirty="0"/>
          </a:p>
        </p:txBody>
      </p:sp>
      <p:sp>
        <p:nvSpPr>
          <p:cNvPr id="4" name="TextBox 11"/>
          <p:cNvSpPr txBox="1"/>
          <p:nvPr/>
        </p:nvSpPr>
        <p:spPr>
          <a:xfrm>
            <a:off x="3019689" y="1524063"/>
            <a:ext cx="8114529" cy="1499235"/>
          </a:xfrm>
          <a:prstGeom prst="rect">
            <a:avLst/>
          </a:prstGeom>
          <a:noFill/>
        </p:spPr>
        <p:txBody>
          <a:bodyPr wrap="square" lIns="115134" tIns="57568" rIns="115134" bIns="57568" rtlCol="0">
            <a:spAutoFit/>
          </a:bodyPr>
          <a:lstStyle/>
          <a:p>
            <a:pPr>
              <a:lnSpc>
                <a:spcPct val="150000"/>
              </a:lnSpc>
            </a:pPr>
            <a:r>
              <a:rPr lang="zh-CN" altLang="en-US" sz="2000" dirty="0">
                <a:latin typeface="+mn-ea"/>
              </a:rPr>
              <a:t>用于实现专有云和混合云场景下的跨系统、跨协议的服务互通.主要针对需要对系统间服务访问和对外开放进行管理和控制，包括安全授权、流量限制。</a:t>
            </a:r>
            <a:endParaRPr lang="zh-CN" altLang="en-US" sz="2000" dirty="0">
              <a:latin typeface="+mn-ea"/>
            </a:endParaRPr>
          </a:p>
        </p:txBody>
      </p:sp>
      <p:sp>
        <p:nvSpPr>
          <p:cNvPr id="5" name="Freeform 1"/>
          <p:cNvSpPr>
            <a:spLocks noChangeArrowheads="1"/>
          </p:cNvSpPr>
          <p:nvPr/>
        </p:nvSpPr>
        <p:spPr bwMode="auto">
          <a:xfrm rot="10800000">
            <a:off x="673735" y="1757045"/>
            <a:ext cx="2211070" cy="1033145"/>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E8B218"/>
          </a:solidFill>
          <a:ln>
            <a:noFill/>
          </a:ln>
          <a:effectLst/>
        </p:spPr>
        <p:txBody>
          <a:bodyPr wrap="none" anchor="ctr"/>
          <a:lstStyle/>
          <a:p>
            <a:endParaRPr lang="en-US" sz="3200">
              <a:latin typeface="+mn-ea"/>
            </a:endParaRPr>
          </a:p>
        </p:txBody>
      </p:sp>
      <p:sp>
        <p:nvSpPr>
          <p:cNvPr id="6" name="文本框 5"/>
          <p:cNvSpPr txBox="1"/>
          <p:nvPr/>
        </p:nvSpPr>
        <p:spPr>
          <a:xfrm>
            <a:off x="1325245" y="2037715"/>
            <a:ext cx="908685" cy="398780"/>
          </a:xfrm>
          <a:prstGeom prst="rect">
            <a:avLst/>
          </a:prstGeom>
          <a:noFill/>
        </p:spPr>
        <p:txBody>
          <a:bodyPr wrap="square" rtlCol="0">
            <a:spAutoFit/>
          </a:bodyPr>
          <a:lstStyle/>
          <a:p>
            <a:r>
              <a:rPr lang="zh-CN" altLang="en-US" sz="2000" b="1"/>
              <a:t>介绍</a:t>
            </a:r>
            <a:endParaRPr lang="zh-CN" altLang="en-US" sz="2000" b="1"/>
          </a:p>
        </p:txBody>
      </p:sp>
      <p:sp>
        <p:nvSpPr>
          <p:cNvPr id="9" name="圆角矩形 4"/>
          <p:cNvSpPr/>
          <p:nvPr/>
        </p:nvSpPr>
        <p:spPr>
          <a:xfrm>
            <a:off x="3707419" y="4771026"/>
            <a:ext cx="1592585" cy="1350037"/>
          </a:xfrm>
          <a:prstGeom prst="roundRect">
            <a:avLst>
              <a:gd name="adj" fmla="val 10000"/>
            </a:avLst>
          </a:prstGeom>
          <a:solidFill>
            <a:srgbClr val="376092"/>
          </a:solidFill>
          <a:ln w="15875">
            <a:solidFill>
              <a:schemeClr val="accent1">
                <a:lumMod val="20000"/>
                <a:lumOff val="80000"/>
              </a:schemeClr>
            </a:solidFill>
          </a:ln>
        </p:spPr>
        <p:style>
          <a:lnRef idx="2">
            <a:schemeClr val="accent3">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圆角矩形 6"/>
          <p:cNvSpPr/>
          <p:nvPr/>
        </p:nvSpPr>
        <p:spPr>
          <a:xfrm>
            <a:off x="4441458" y="4525010"/>
            <a:ext cx="1516380" cy="399415"/>
          </a:xfrm>
          <a:prstGeom prst="roundRect">
            <a:avLst/>
          </a:prstGeom>
          <a:solidFill>
            <a:srgbClr val="F9F9F9"/>
          </a:solidFill>
          <a:ln w="22225">
            <a:noFill/>
          </a:ln>
          <a:effectLst>
            <a:outerShdw blurRad="228600" dist="101600" dir="2700000" algn="t"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微软雅黑" panose="020B0503020204020204" pitchFamily="34" charset="-122"/>
                <a:ea typeface="微软雅黑" panose="020B0503020204020204" pitchFamily="34" charset="-122"/>
              </a:rPr>
              <a:t>发卡经营者提供</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709498" y="4970332"/>
            <a:ext cx="700833" cy="400110"/>
          </a:xfrm>
          <a:prstGeom prst="rect">
            <a:avLst/>
          </a:prstGeom>
          <a:noFill/>
        </p:spPr>
        <p:txBody>
          <a:bodyPr wrap="none" rtlCol="0">
            <a:spAutoFit/>
          </a:bodyPr>
          <a:lstStyle/>
          <a:p>
            <a:r>
              <a:rPr lang="zh-CN" altLang="en-US" sz="2000" b="1" dirty="0">
                <a:latin typeface="+mn-ea"/>
              </a:rPr>
              <a:t>私钥</a:t>
            </a:r>
            <a:endParaRPr lang="zh-CN" altLang="en-US" sz="2000" b="1" dirty="0"/>
          </a:p>
        </p:txBody>
      </p:sp>
      <p:sp>
        <p:nvSpPr>
          <p:cNvPr id="12" name="圆角矩形 4"/>
          <p:cNvSpPr/>
          <p:nvPr/>
        </p:nvSpPr>
        <p:spPr>
          <a:xfrm>
            <a:off x="680133" y="4766474"/>
            <a:ext cx="1636824" cy="1350037"/>
          </a:xfrm>
          <a:prstGeom prst="roundRect">
            <a:avLst>
              <a:gd name="adj" fmla="val 10000"/>
            </a:avLst>
          </a:prstGeom>
          <a:solidFill>
            <a:srgbClr val="376092"/>
          </a:solidFill>
          <a:ln w="15875">
            <a:solidFill>
              <a:schemeClr val="accent1">
                <a:lumMod val="20000"/>
                <a:lumOff val="80000"/>
              </a:schemeClr>
            </a:solidFill>
          </a:ln>
        </p:spPr>
        <p:style>
          <a:lnRef idx="2">
            <a:schemeClr val="accent3">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圆角矩形 6"/>
          <p:cNvSpPr/>
          <p:nvPr/>
        </p:nvSpPr>
        <p:spPr>
          <a:xfrm>
            <a:off x="1844903" y="4615097"/>
            <a:ext cx="1516380" cy="399415"/>
          </a:xfrm>
          <a:prstGeom prst="roundRect">
            <a:avLst/>
          </a:prstGeom>
          <a:solidFill>
            <a:srgbClr val="F9F9F9"/>
          </a:solidFill>
          <a:ln w="22225">
            <a:noFill/>
          </a:ln>
          <a:effectLst>
            <a:outerShdw blurRad="228600" dist="101600" dir="2700000" algn="t"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微软雅黑" panose="020B0503020204020204" pitchFamily="34" charset="-122"/>
                <a:ea typeface="微软雅黑" panose="020B0503020204020204" pitchFamily="34" charset="-122"/>
              </a:rPr>
              <a:t>发卡经营者提供</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668717" y="4762294"/>
            <a:ext cx="1488722" cy="707886"/>
          </a:xfrm>
          <a:prstGeom prst="rect">
            <a:avLst/>
          </a:prstGeom>
          <a:noFill/>
        </p:spPr>
        <p:txBody>
          <a:bodyPr wrap="square" rtlCol="0">
            <a:spAutoFit/>
          </a:bodyPr>
          <a:lstStyle/>
          <a:p>
            <a:r>
              <a:rPr lang="zh-CN" altLang="en-US" sz="2000" b="1" dirty="0">
                <a:latin typeface="+mn-ea"/>
              </a:rPr>
              <a:t>联网发行</a:t>
            </a:r>
            <a:endParaRPr lang="en-US" altLang="zh-CN" sz="2000" b="1" dirty="0">
              <a:latin typeface="+mn-ea"/>
            </a:endParaRPr>
          </a:p>
          <a:p>
            <a:r>
              <a:rPr lang="zh-CN" altLang="en-US" sz="2000" b="1" dirty="0">
                <a:latin typeface="+mn-ea"/>
              </a:rPr>
              <a:t>唯一标识</a:t>
            </a:r>
            <a:endParaRPr lang="zh-CN" altLang="en-US" sz="2000" b="1" dirty="0"/>
          </a:p>
        </p:txBody>
      </p:sp>
      <p:sp>
        <p:nvSpPr>
          <p:cNvPr id="15" name="圆角矩形 4"/>
          <p:cNvSpPr/>
          <p:nvPr/>
        </p:nvSpPr>
        <p:spPr>
          <a:xfrm>
            <a:off x="6699851" y="4770604"/>
            <a:ext cx="1592585" cy="1350037"/>
          </a:xfrm>
          <a:prstGeom prst="roundRect">
            <a:avLst>
              <a:gd name="adj" fmla="val 10000"/>
            </a:avLst>
          </a:prstGeom>
          <a:solidFill>
            <a:srgbClr val="376092"/>
          </a:solidFill>
          <a:ln w="15875">
            <a:solidFill>
              <a:schemeClr val="accent1">
                <a:lumMod val="20000"/>
                <a:lumOff val="80000"/>
              </a:schemeClr>
            </a:solidFill>
          </a:ln>
        </p:spPr>
        <p:style>
          <a:lnRef idx="2">
            <a:schemeClr val="accent3">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6" name="圆角矩形 6"/>
          <p:cNvSpPr/>
          <p:nvPr/>
        </p:nvSpPr>
        <p:spPr>
          <a:xfrm>
            <a:off x="7485763" y="4606536"/>
            <a:ext cx="1516380" cy="399415"/>
          </a:xfrm>
          <a:prstGeom prst="roundRect">
            <a:avLst/>
          </a:prstGeom>
          <a:solidFill>
            <a:srgbClr val="F9F9F9"/>
          </a:solidFill>
          <a:ln w="22225">
            <a:noFill/>
          </a:ln>
          <a:effectLst>
            <a:outerShdw blurRad="228600" dist="101600" dir="2700000" algn="t"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微软雅黑" panose="020B0503020204020204" pitchFamily="34" charset="-122"/>
                <a:ea typeface="微软雅黑" panose="020B0503020204020204" pitchFamily="34" charset="-122"/>
              </a:rPr>
              <a:t>监管平台提供</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08063" y="4870664"/>
            <a:ext cx="833883" cy="400110"/>
          </a:xfrm>
          <a:prstGeom prst="rect">
            <a:avLst/>
          </a:prstGeom>
          <a:noFill/>
        </p:spPr>
        <p:txBody>
          <a:bodyPr wrap="none" rtlCol="0">
            <a:spAutoFit/>
          </a:bodyPr>
          <a:lstStyle/>
          <a:p>
            <a:r>
              <a:rPr lang="en-US" altLang="zh-CN" sz="2000" b="1" dirty="0">
                <a:latin typeface="+mn-ea"/>
              </a:rPr>
              <a:t>AK,SK</a:t>
            </a:r>
            <a:endParaRPr lang="zh-CN" altLang="en-US" sz="2000" b="1" dirty="0"/>
          </a:p>
        </p:txBody>
      </p:sp>
      <p:sp>
        <p:nvSpPr>
          <p:cNvPr id="18" name="圆角矩形 4"/>
          <p:cNvSpPr/>
          <p:nvPr/>
        </p:nvSpPr>
        <p:spPr>
          <a:xfrm>
            <a:off x="9614402" y="4744025"/>
            <a:ext cx="1592585" cy="1350037"/>
          </a:xfrm>
          <a:prstGeom prst="roundRect">
            <a:avLst>
              <a:gd name="adj" fmla="val 10000"/>
            </a:avLst>
          </a:prstGeom>
          <a:solidFill>
            <a:srgbClr val="376092"/>
          </a:solidFill>
          <a:ln w="15875">
            <a:solidFill>
              <a:schemeClr val="accent1">
                <a:lumMod val="20000"/>
                <a:lumOff val="80000"/>
              </a:schemeClr>
            </a:solidFill>
          </a:ln>
        </p:spPr>
        <p:style>
          <a:lnRef idx="2">
            <a:schemeClr val="accent3">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19" name="圆角矩形 6"/>
          <p:cNvSpPr/>
          <p:nvPr/>
        </p:nvSpPr>
        <p:spPr>
          <a:xfrm>
            <a:off x="10678795" y="4547227"/>
            <a:ext cx="1516380" cy="399415"/>
          </a:xfrm>
          <a:prstGeom prst="roundRect">
            <a:avLst/>
          </a:prstGeom>
          <a:solidFill>
            <a:srgbClr val="F9F9F9"/>
          </a:solidFill>
          <a:ln w="22225">
            <a:noFill/>
          </a:ln>
          <a:effectLst>
            <a:outerShdw blurRad="228600" dist="101600" dir="2700000" algn="t"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accent1"/>
                </a:solidFill>
                <a:latin typeface="微软雅黑" panose="020B0503020204020204" pitchFamily="34" charset="-122"/>
                <a:ea typeface="微软雅黑" panose="020B0503020204020204" pitchFamily="34" charset="-122"/>
              </a:rPr>
              <a:t>监管平台提供</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9614414" y="4819978"/>
            <a:ext cx="574196" cy="400110"/>
          </a:xfrm>
          <a:prstGeom prst="rect">
            <a:avLst/>
          </a:prstGeom>
          <a:noFill/>
        </p:spPr>
        <p:txBody>
          <a:bodyPr wrap="square" rtlCol="0">
            <a:spAutoFit/>
          </a:bodyPr>
          <a:lstStyle/>
          <a:p>
            <a:r>
              <a:rPr lang="en-US" altLang="zh-CN" sz="2000" b="1" dirty="0">
                <a:latin typeface="+mn-ea"/>
              </a:rPr>
              <a:t>u</a:t>
            </a:r>
            <a:r>
              <a:rPr lang="zh-CN" altLang="en-US" sz="2000" b="1" dirty="0">
                <a:latin typeface="+mn-ea"/>
              </a:rPr>
              <a:t>rl</a:t>
            </a:r>
            <a:endParaRPr lang="zh-CN" altLang="en-US" sz="2000" b="1" dirty="0"/>
          </a:p>
        </p:txBody>
      </p:sp>
      <p:sp>
        <p:nvSpPr>
          <p:cNvPr id="7" name="文本框 6"/>
          <p:cNvSpPr txBox="1"/>
          <p:nvPr/>
        </p:nvSpPr>
        <p:spPr>
          <a:xfrm>
            <a:off x="3655985" y="5431764"/>
            <a:ext cx="1592585" cy="646331"/>
          </a:xfrm>
          <a:prstGeom prst="rect">
            <a:avLst/>
          </a:prstGeom>
          <a:noFill/>
        </p:spPr>
        <p:txBody>
          <a:bodyPr wrap="square" rtlCol="0">
            <a:spAutoFit/>
          </a:bodyPr>
          <a:lstStyle/>
          <a:p>
            <a:r>
              <a:rPr lang="zh-CN" altLang="en-US" dirty="0"/>
              <a:t>用于加密报送数据时使用</a:t>
            </a:r>
            <a:endParaRPr lang="zh-CN" altLang="en-US" dirty="0"/>
          </a:p>
        </p:txBody>
      </p:sp>
      <p:sp>
        <p:nvSpPr>
          <p:cNvPr id="8" name="文本框 7"/>
          <p:cNvSpPr txBox="1"/>
          <p:nvPr/>
        </p:nvSpPr>
        <p:spPr>
          <a:xfrm>
            <a:off x="631981" y="5431763"/>
            <a:ext cx="1569660" cy="646331"/>
          </a:xfrm>
          <a:prstGeom prst="rect">
            <a:avLst/>
          </a:prstGeom>
          <a:noFill/>
        </p:spPr>
        <p:txBody>
          <a:bodyPr wrap="none" rtlCol="0">
            <a:spAutoFit/>
          </a:bodyPr>
          <a:lstStyle/>
          <a:p>
            <a:r>
              <a:rPr lang="zh-CN" altLang="en-US" dirty="0"/>
              <a:t>企业身份唯一</a:t>
            </a:r>
            <a:endParaRPr lang="en-US" altLang="zh-CN" dirty="0"/>
          </a:p>
          <a:p>
            <a:r>
              <a:rPr lang="zh-CN" altLang="en-US" dirty="0"/>
              <a:t>标识</a:t>
            </a:r>
            <a:endParaRPr lang="zh-CN" altLang="en-US" dirty="0"/>
          </a:p>
        </p:txBody>
      </p:sp>
      <p:sp>
        <p:nvSpPr>
          <p:cNvPr id="11" name="文本框 10"/>
          <p:cNvSpPr txBox="1"/>
          <p:nvPr/>
        </p:nvSpPr>
        <p:spPr>
          <a:xfrm>
            <a:off x="6708063" y="5497853"/>
            <a:ext cx="1454244" cy="369332"/>
          </a:xfrm>
          <a:prstGeom prst="rect">
            <a:avLst/>
          </a:prstGeom>
          <a:noFill/>
        </p:spPr>
        <p:txBody>
          <a:bodyPr wrap="none" rtlCol="0">
            <a:spAutoFit/>
          </a:bodyPr>
          <a:lstStyle/>
          <a:p>
            <a:r>
              <a:rPr lang="zh-CN" altLang="en-US" dirty="0">
                <a:latin typeface="+mn-ea"/>
              </a:rPr>
              <a:t>CSB消费凭证</a:t>
            </a:r>
            <a:endParaRPr lang="en-US" altLang="zh-CN" dirty="0">
              <a:latin typeface="+mn-ea"/>
            </a:endParaRPr>
          </a:p>
        </p:txBody>
      </p:sp>
      <p:sp>
        <p:nvSpPr>
          <p:cNvPr id="21" name="文本框 20"/>
          <p:cNvSpPr txBox="1"/>
          <p:nvPr/>
        </p:nvSpPr>
        <p:spPr>
          <a:xfrm>
            <a:off x="9564148" y="5343898"/>
            <a:ext cx="1693092" cy="646331"/>
          </a:xfrm>
          <a:prstGeom prst="rect">
            <a:avLst/>
          </a:prstGeom>
          <a:noFill/>
        </p:spPr>
        <p:txBody>
          <a:bodyPr wrap="none" rtlCol="0">
            <a:spAutoFit/>
          </a:bodyPr>
          <a:lstStyle/>
          <a:p>
            <a:r>
              <a:rPr lang="en-US" altLang="zh-CN" dirty="0"/>
              <a:t>CSB</a:t>
            </a:r>
            <a:r>
              <a:rPr lang="zh-CN" altLang="en-US" dirty="0"/>
              <a:t>开放的接口</a:t>
            </a:r>
            <a:endParaRPr lang="en-US" altLang="zh-CN" dirty="0"/>
          </a:p>
          <a:p>
            <a:r>
              <a:rPr lang="zh-CN" altLang="en-US" dirty="0"/>
              <a:t>服务路径</a:t>
            </a:r>
            <a:endParaRPr lang="zh-CN" altLang="en-US" dirty="0"/>
          </a:p>
        </p:txBody>
      </p:sp>
    </p:spTree>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par>
                                    <p:cTn id="8" presetID="2" presetClass="entr" presetSubtype="4" accel="60000" fill="hold" grpId="0" nodeType="withEffect" p14:presetBounceEnd="40000">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14:bounceEnd="40000">
                                          <p:cBhvr additive="base">
                                            <p:cTn id="10" dur="500" fill="hold"/>
                                            <p:tgtEl>
                                              <p:spTgt spid="10"/>
                                            </p:tgtEl>
                                            <p:attrNameLst>
                                              <p:attrName>ppt_x</p:attrName>
                                            </p:attrNameLst>
                                          </p:cBhvr>
                                          <p:tavLst>
                                            <p:tav tm="0">
                                              <p:val>
                                                <p:strVal val="#ppt_x"/>
                                              </p:val>
                                            </p:tav>
                                            <p:tav tm="100000">
                                              <p:val>
                                                <p:strVal val="#ppt_x"/>
                                              </p:val>
                                            </p:tav>
                                          </p:tavLst>
                                        </p:anim>
                                        <p:anim calcmode="lin" valueType="num" p14:bounceEnd="40000">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1"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500"/>
                                            <p:tgtEl>
                                              <p:spTgt spid="12"/>
                                            </p:tgtEl>
                                          </p:cBhvr>
                                        </p:animEffect>
                                      </p:childTnLst>
                                    </p:cTn>
                                  </p:par>
                                  <p:par>
                                    <p:cTn id="16" presetID="2" presetClass="entr" presetSubtype="4" accel="60000" fill="hold" grpId="0" nodeType="withEffect" p14:presetBounceEnd="40000">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14:bounceEnd="40000">
                                          <p:cBhvr additive="base">
                                            <p:cTn id="18" dur="500" fill="hold"/>
                                            <p:tgtEl>
                                              <p:spTgt spid="13"/>
                                            </p:tgtEl>
                                            <p:attrNameLst>
                                              <p:attrName>ppt_x</p:attrName>
                                            </p:attrNameLst>
                                          </p:cBhvr>
                                          <p:tavLst>
                                            <p:tav tm="0">
                                              <p:val>
                                                <p:strVal val="#ppt_x"/>
                                              </p:val>
                                            </p:tav>
                                            <p:tav tm="100000">
                                              <p:val>
                                                <p:strVal val="#ppt_x"/>
                                              </p:val>
                                            </p:tav>
                                          </p:tavLst>
                                        </p:anim>
                                        <p:anim calcmode="lin" valueType="num" p14:bounceEnd="40000">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1" presetClass="entr" presetSubtype="1"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500"/>
                                            <p:tgtEl>
                                              <p:spTgt spid="15"/>
                                            </p:tgtEl>
                                          </p:cBhvr>
                                        </p:animEffect>
                                      </p:childTnLst>
                                    </p:cTn>
                                  </p:par>
                                  <p:par>
                                    <p:cTn id="24" presetID="2" presetClass="entr" presetSubtype="4" accel="60000" fill="hold" grpId="0" nodeType="withEffect" p14:presetBounceEnd="40000">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14:bounceEnd="40000">
                                          <p:cBhvr additive="base">
                                            <p:cTn id="26" dur="500" fill="hold"/>
                                            <p:tgtEl>
                                              <p:spTgt spid="16"/>
                                            </p:tgtEl>
                                            <p:attrNameLst>
                                              <p:attrName>ppt_x</p:attrName>
                                            </p:attrNameLst>
                                          </p:cBhvr>
                                          <p:tavLst>
                                            <p:tav tm="0">
                                              <p:val>
                                                <p:strVal val="#ppt_x"/>
                                              </p:val>
                                            </p:tav>
                                            <p:tav tm="100000">
                                              <p:val>
                                                <p:strVal val="#ppt_x"/>
                                              </p:val>
                                            </p:tav>
                                          </p:tavLst>
                                        </p:anim>
                                        <p:anim calcmode="lin" valueType="num" p14:bounceEnd="40000">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1" presetClass="entr" presetSubtype="1"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heel(1)">
                                          <p:cBhvr>
                                            <p:cTn id="31" dur="500"/>
                                            <p:tgtEl>
                                              <p:spTgt spid="18"/>
                                            </p:tgtEl>
                                          </p:cBhvr>
                                        </p:animEffect>
                                      </p:childTnLst>
                                    </p:cTn>
                                  </p:par>
                                  <p:par>
                                    <p:cTn id="32" presetID="2" presetClass="entr" presetSubtype="4" accel="60000" fill="hold" grpId="0" nodeType="withEffect" p14:presetBounceEnd="40000">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14:bounceEnd="40000">
                                          <p:cBhvr additive="base">
                                            <p:cTn id="34" dur="5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P spid="16" grpId="0" bldLvl="0" animBg="1"/>
          <p:bldP spid="19"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500"/>
                                            <p:tgtEl>
                                              <p:spTgt spid="9"/>
                                            </p:tgtEl>
                                          </p:cBhvr>
                                        </p:animEffect>
                                      </p:childTnLst>
                                    </p:cTn>
                                  </p:par>
                                  <p:par>
                                    <p:cTn id="8" presetID="2" presetClass="entr" presetSubtype="4" accel="6000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1" presetClass="entr" presetSubtype="1"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500"/>
                                            <p:tgtEl>
                                              <p:spTgt spid="12"/>
                                            </p:tgtEl>
                                          </p:cBhvr>
                                        </p:animEffect>
                                      </p:childTnLst>
                                    </p:cTn>
                                  </p:par>
                                  <p:par>
                                    <p:cTn id="16" presetID="2" presetClass="entr" presetSubtype="4" accel="6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500" fill="hold"/>
                                            <p:tgtEl>
                                              <p:spTgt spid="13"/>
                                            </p:tgtEl>
                                            <p:attrNameLst>
                                              <p:attrName>ppt_x</p:attrName>
                                            </p:attrNameLst>
                                          </p:cBhvr>
                                          <p:tavLst>
                                            <p:tav tm="0">
                                              <p:val>
                                                <p:strVal val="#ppt_x"/>
                                              </p:val>
                                            </p:tav>
                                            <p:tav tm="100000">
                                              <p:val>
                                                <p:strVal val="#ppt_x"/>
                                              </p:val>
                                            </p:tav>
                                          </p:tavLst>
                                        </p:anim>
                                        <p:anim calcmode="lin" valueType="num">
                                          <p:cBhvr additive="base">
                                            <p:cTn id="19" dur="500" fill="hold"/>
                                            <p:tgtEl>
                                              <p:spTgt spid="13"/>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1" presetClass="entr" presetSubtype="1"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heel(1)">
                                          <p:cBhvr>
                                            <p:cTn id="23" dur="500"/>
                                            <p:tgtEl>
                                              <p:spTgt spid="15"/>
                                            </p:tgtEl>
                                          </p:cBhvr>
                                        </p:animEffect>
                                      </p:childTnLst>
                                    </p:cTn>
                                  </p:par>
                                  <p:par>
                                    <p:cTn id="24" presetID="2" presetClass="entr" presetSubtype="4" accel="6000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par>
                              <p:cTn id="28" fill="hold">
                                <p:stCondLst>
                                  <p:cond delay="1500"/>
                                </p:stCondLst>
                                <p:childTnLst>
                                  <p:par>
                                    <p:cTn id="29" presetID="21" presetClass="entr" presetSubtype="1" fill="hold"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wheel(1)">
                                          <p:cBhvr>
                                            <p:cTn id="31" dur="500"/>
                                            <p:tgtEl>
                                              <p:spTgt spid="18"/>
                                            </p:tgtEl>
                                          </p:cBhvr>
                                        </p:animEffect>
                                      </p:childTnLst>
                                    </p:cTn>
                                  </p:par>
                                  <p:par>
                                    <p:cTn id="32" presetID="2" presetClass="entr" presetSubtype="4" accel="6000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500" fill="hold"/>
                                            <p:tgtEl>
                                              <p:spTgt spid="19"/>
                                            </p:tgtEl>
                                            <p:attrNameLst>
                                              <p:attrName>ppt_x</p:attrName>
                                            </p:attrNameLst>
                                          </p:cBhvr>
                                          <p:tavLst>
                                            <p:tav tm="0">
                                              <p:val>
                                                <p:strVal val="#ppt_x"/>
                                              </p:val>
                                            </p:tav>
                                            <p:tav tm="100000">
                                              <p:val>
                                                <p:strVal val="#ppt_x"/>
                                              </p:val>
                                            </p:tav>
                                          </p:tavLst>
                                        </p:anim>
                                        <p:anim calcmode="lin" valueType="num">
                                          <p:cBhvr additive="base">
                                            <p:cTn id="3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3" grpId="0" bldLvl="0" animBg="1"/>
          <p:bldP spid="16" grpId="0" bldLvl="0" animBg="1"/>
          <p:bldP spid="19" grpId="0" bldLvl="0" animBg="1"/>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41858" y="483368"/>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API-</a:t>
            </a:r>
            <a:r>
              <a:rPr lang="en-US" altLang="zh-CN" sz="2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java</a:t>
            </a:r>
            <a:r>
              <a:rPr lang="zh-CN" altLang="en-US" sz="2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语言</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2" name="图片 1"/>
          <p:cNvPicPr>
            <a:picLocks noChangeAspect="1"/>
          </p:cNvPicPr>
          <p:nvPr/>
        </p:nvPicPr>
        <p:blipFill>
          <a:blip r:embed="rId1"/>
          <a:stretch>
            <a:fillRect/>
          </a:stretch>
        </p:blipFill>
        <p:spPr>
          <a:xfrm>
            <a:off x="444818" y="1276350"/>
            <a:ext cx="11304905" cy="4790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41858" y="483368"/>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API-</a:t>
            </a:r>
            <a:r>
              <a:rPr lang="en-US" altLang="zh-CN" sz="2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2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语言</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3" name="图片 2"/>
          <p:cNvPicPr>
            <a:picLocks noChangeAspect="1"/>
          </p:cNvPicPr>
          <p:nvPr/>
        </p:nvPicPr>
        <p:blipFill>
          <a:blip r:embed="rId1"/>
          <a:stretch>
            <a:fillRect/>
          </a:stretch>
        </p:blipFill>
        <p:spPr>
          <a:xfrm>
            <a:off x="341948" y="1061085"/>
            <a:ext cx="11302365" cy="53238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anim calcmode="lin" valueType="num">
                                      <p:cBhvr>
                                        <p:cTn id="8" dur="1000" fill="hold"/>
                                        <p:tgtEl>
                                          <p:spTgt spid="65"/>
                                        </p:tgtEl>
                                        <p:attrNameLst>
                                          <p:attrName>ppt_x</p:attrName>
                                        </p:attrNameLst>
                                      </p:cBhvr>
                                      <p:tavLst>
                                        <p:tav tm="0">
                                          <p:val>
                                            <p:strVal val="#ppt_x"/>
                                          </p:val>
                                        </p:tav>
                                        <p:tav tm="100000">
                                          <p:val>
                                            <p:strVal val="#ppt_x"/>
                                          </p:val>
                                        </p:tav>
                                      </p:tavLst>
                                    </p:anim>
                                    <p:anim calcmode="lin" valueType="num">
                                      <p:cBhvr>
                                        <p:cTn id="9" dur="1000" fill="hold"/>
                                        <p:tgtEl>
                                          <p:spTgt spid="6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1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ldLvl="0" animBg="1"/>
      <p:bldP spid="7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pyright(c)2007-2011 NordriDesign™ 小A">
  <a:themeElements>
    <a:clrScheme name="自定义 28">
      <a:dk1>
        <a:srgbClr val="000000"/>
      </a:dk1>
      <a:lt1>
        <a:srgbClr val="FFFFFF"/>
      </a:lt1>
      <a:dk2>
        <a:srgbClr val="000000"/>
      </a:dk2>
      <a:lt2>
        <a:srgbClr val="F8F8F8"/>
      </a:lt2>
      <a:accent1>
        <a:srgbClr val="3D485D"/>
      </a:accent1>
      <a:accent2>
        <a:srgbClr val="4EAA76"/>
      </a:accent2>
      <a:accent3>
        <a:srgbClr val="3D485D"/>
      </a:accent3>
      <a:accent4>
        <a:srgbClr val="4EAA76"/>
      </a:accent4>
      <a:accent5>
        <a:srgbClr val="3F3F3F"/>
      </a:accent5>
      <a:accent6>
        <a:srgbClr val="3F3F3F"/>
      </a:accent6>
      <a:hlink>
        <a:srgbClr val="262626"/>
      </a:hlink>
      <a:folHlink>
        <a:srgbClr val="3F3F3F"/>
      </a:folHlink>
    </a:clrScheme>
    <a:fontScheme name="Copyright(c)2007-2011 NordriDesign™ 小A">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30275" rtl="0" eaLnBrk="0" fontAlgn="ctr" latinLnBrk="0" hangingPunct="0">
          <a:lnSpc>
            <a:spcPct val="100000"/>
          </a:lnSpc>
          <a:spcBef>
            <a:spcPct val="0"/>
          </a:spcBef>
          <a:spcAft>
            <a:spcPct val="0"/>
          </a:spcAft>
          <a:buClr>
            <a:srgbClr val="FF0000"/>
          </a:buClr>
          <a:buSzPct val="70000"/>
          <a:buFont typeface="Arial" panose="020B0604020202020204" pitchFamily="34" charset="0"/>
          <a:buNone/>
          <a:defRPr kumimoji="0" lang="zh-CN" sz="1400" b="0" i="0" u="none" strike="noStrike" cap="none" normalizeH="0" baseline="0" smtClean="0">
            <a:ln>
              <a:noFill/>
            </a:ln>
            <a:solidFill>
              <a:schemeClr val="tx1"/>
            </a:solidFill>
            <a:effectLst/>
            <a:latin typeface="微软雅黑" panose="020B0503020204020204" pitchFamily="34"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30275" rtl="0" eaLnBrk="0" fontAlgn="ctr" latinLnBrk="0" hangingPunct="0">
          <a:lnSpc>
            <a:spcPct val="100000"/>
          </a:lnSpc>
          <a:spcBef>
            <a:spcPct val="0"/>
          </a:spcBef>
          <a:spcAft>
            <a:spcPct val="0"/>
          </a:spcAft>
          <a:buClr>
            <a:srgbClr val="FF0000"/>
          </a:buClr>
          <a:buSzPct val="70000"/>
          <a:buFont typeface="Arial" panose="020B0604020202020204" pitchFamily="34" charset="0"/>
          <a:buNone/>
          <a:defRPr kumimoji="0" lang="zh-CN" sz="1400" b="0" i="0" u="none" strike="noStrike" cap="none" normalizeH="0" baseline="0" smtClean="0">
            <a:ln>
              <a:noFill/>
            </a:ln>
            <a:solidFill>
              <a:schemeClr val="tx1"/>
            </a:solidFill>
            <a:effectLst/>
            <a:latin typeface="微软雅黑" panose="020B0503020204020204" pitchFamily="34" charset="-122"/>
            <a:ea typeface="宋体" panose="02010600030101010101" pitchFamily="2" charset="-122"/>
          </a:defRPr>
        </a:defPPr>
      </a:lstStyle>
    </a:lnDef>
  </a:objectDefaults>
  <a:extraClrSchemeLst>
    <a:extraClrScheme>
      <a:clrScheme name="Copyright(c)2007-2011 NordriDesign™ 小A 1">
        <a:dk1>
          <a:srgbClr val="1C1C1C"/>
        </a:dk1>
        <a:lt1>
          <a:srgbClr val="A3E7FF"/>
        </a:lt1>
        <a:dk2>
          <a:srgbClr val="1C1C1C"/>
        </a:dk2>
        <a:lt2>
          <a:srgbClr val="B2B2B2"/>
        </a:lt2>
        <a:accent1>
          <a:srgbClr val="0066CC"/>
        </a:accent1>
        <a:accent2>
          <a:srgbClr val="0099FF"/>
        </a:accent2>
        <a:accent3>
          <a:srgbClr val="CEF1FF"/>
        </a:accent3>
        <a:accent4>
          <a:srgbClr val="161616"/>
        </a:accent4>
        <a:accent5>
          <a:srgbClr val="AAB8E2"/>
        </a:accent5>
        <a:accent6>
          <a:srgbClr val="008AE7"/>
        </a:accent6>
        <a:hlink>
          <a:srgbClr val="0066CC"/>
        </a:hlink>
        <a:folHlink>
          <a:srgbClr val="3366FF"/>
        </a:folHlink>
      </a:clrScheme>
      <a:clrMap bg1="lt1" tx1="dk1" bg2="lt2" tx2="dk2" accent1="accent1" accent2="accent2" accent3="accent3" accent4="accent4" accent5="accent5" accent6="accent6" hlink="hlink" folHlink="folHlink"/>
    </a:extraClrScheme>
    <a:extraClrScheme>
      <a:clrScheme name="Copyright(c)2007-2011 NordriDesign™ 小A 2">
        <a:dk1>
          <a:srgbClr val="1C1C1C"/>
        </a:dk1>
        <a:lt1>
          <a:srgbClr val="B2B2B2"/>
        </a:lt1>
        <a:dk2>
          <a:srgbClr val="1C1C1C"/>
        </a:dk2>
        <a:lt2>
          <a:srgbClr val="B2B2B2"/>
        </a:lt2>
        <a:accent1>
          <a:srgbClr val="465A64"/>
        </a:accent1>
        <a:accent2>
          <a:srgbClr val="FF9900"/>
        </a:accent2>
        <a:accent3>
          <a:srgbClr val="D5D5D5"/>
        </a:accent3>
        <a:accent4>
          <a:srgbClr val="161616"/>
        </a:accent4>
        <a:accent5>
          <a:srgbClr val="B0B5B8"/>
        </a:accent5>
        <a:accent6>
          <a:srgbClr val="E78A00"/>
        </a:accent6>
        <a:hlink>
          <a:srgbClr val="465A6E"/>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3">
        <a:dk1>
          <a:srgbClr val="1C1C1C"/>
        </a:dk1>
        <a:lt1>
          <a:srgbClr val="B2B2B2"/>
        </a:lt1>
        <a:dk2>
          <a:srgbClr val="1C1C1C"/>
        </a:dk2>
        <a:lt2>
          <a:srgbClr val="B2B2B2"/>
        </a:lt2>
        <a:accent1>
          <a:srgbClr val="009900"/>
        </a:accent1>
        <a:accent2>
          <a:srgbClr val="00CC00"/>
        </a:accent2>
        <a:accent3>
          <a:srgbClr val="D5D5D5"/>
        </a:accent3>
        <a:accent4>
          <a:srgbClr val="161616"/>
        </a:accent4>
        <a:accent5>
          <a:srgbClr val="AACAAA"/>
        </a:accent5>
        <a:accent6>
          <a:srgbClr val="00B900"/>
        </a:accent6>
        <a:hlink>
          <a:srgbClr val="339933"/>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4">
        <a:dk1>
          <a:srgbClr val="1C1C1C"/>
        </a:dk1>
        <a:lt1>
          <a:srgbClr val="B2B2B2"/>
        </a:lt1>
        <a:dk2>
          <a:srgbClr val="1C1C1C"/>
        </a:dk2>
        <a:lt2>
          <a:srgbClr val="B2B2B2"/>
        </a:lt2>
        <a:accent1>
          <a:srgbClr val="FF9900"/>
        </a:accent1>
        <a:accent2>
          <a:srgbClr val="333333"/>
        </a:accent2>
        <a:accent3>
          <a:srgbClr val="D5D5D5"/>
        </a:accent3>
        <a:accent4>
          <a:srgbClr val="161616"/>
        </a:accent4>
        <a:accent5>
          <a:srgbClr val="FFCAAA"/>
        </a:accent5>
        <a:accent6>
          <a:srgbClr val="2D2D2D"/>
        </a:accent6>
        <a:hlink>
          <a:srgbClr val="80808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5">
        <a:dk1>
          <a:srgbClr val="1C1C1C"/>
        </a:dk1>
        <a:lt1>
          <a:srgbClr val="B2B2B2"/>
        </a:lt1>
        <a:dk2>
          <a:srgbClr val="1C1C1C"/>
        </a:dk2>
        <a:lt2>
          <a:srgbClr val="B2B2B2"/>
        </a:lt2>
        <a:accent1>
          <a:srgbClr val="CC0000"/>
        </a:accent1>
        <a:accent2>
          <a:srgbClr val="333333"/>
        </a:accent2>
        <a:accent3>
          <a:srgbClr val="D5D5D5"/>
        </a:accent3>
        <a:accent4>
          <a:srgbClr val="161616"/>
        </a:accent4>
        <a:accent5>
          <a:srgbClr val="E2AAAA"/>
        </a:accent5>
        <a:accent6>
          <a:srgbClr val="2D2D2D"/>
        </a:accent6>
        <a:hlink>
          <a:srgbClr val="80808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6">
        <a:dk1>
          <a:srgbClr val="1C1C1C"/>
        </a:dk1>
        <a:lt1>
          <a:srgbClr val="B2B2B2"/>
        </a:lt1>
        <a:dk2>
          <a:srgbClr val="1C1C1C"/>
        </a:dk2>
        <a:lt2>
          <a:srgbClr val="B2B2B2"/>
        </a:lt2>
        <a:accent1>
          <a:srgbClr val="2C374E"/>
        </a:accent1>
        <a:accent2>
          <a:srgbClr val="CC0000"/>
        </a:accent2>
        <a:accent3>
          <a:srgbClr val="D5D5D5"/>
        </a:accent3>
        <a:accent4>
          <a:srgbClr val="161616"/>
        </a:accent4>
        <a:accent5>
          <a:srgbClr val="ACAEB2"/>
        </a:accent5>
        <a:accent6>
          <a:srgbClr val="B90000"/>
        </a:accent6>
        <a:hlink>
          <a:srgbClr val="CC00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7">
        <a:dk1>
          <a:srgbClr val="1C1C1C"/>
        </a:dk1>
        <a:lt1>
          <a:srgbClr val="B2B2B2"/>
        </a:lt1>
        <a:dk2>
          <a:srgbClr val="1C1C1C"/>
        </a:dk2>
        <a:lt2>
          <a:srgbClr val="B2B2B2"/>
        </a:lt2>
        <a:accent1>
          <a:srgbClr val="2C374E"/>
        </a:accent1>
        <a:accent2>
          <a:srgbClr val="FF6600"/>
        </a:accent2>
        <a:accent3>
          <a:srgbClr val="D5D5D5"/>
        </a:accent3>
        <a:accent4>
          <a:srgbClr val="161616"/>
        </a:accent4>
        <a:accent5>
          <a:srgbClr val="ACAEB2"/>
        </a:accent5>
        <a:accent6>
          <a:srgbClr val="E75C00"/>
        </a:accent6>
        <a:hlink>
          <a:srgbClr val="FF99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8">
        <a:dk1>
          <a:srgbClr val="1C1C1C"/>
        </a:dk1>
        <a:lt1>
          <a:srgbClr val="B2B2B2"/>
        </a:lt1>
        <a:dk2>
          <a:srgbClr val="1C1C1C"/>
        </a:dk2>
        <a:lt2>
          <a:srgbClr val="B2B2B2"/>
        </a:lt2>
        <a:accent1>
          <a:srgbClr val="534643"/>
        </a:accent1>
        <a:accent2>
          <a:srgbClr val="FF6600"/>
        </a:accent2>
        <a:accent3>
          <a:srgbClr val="D5D5D5"/>
        </a:accent3>
        <a:accent4>
          <a:srgbClr val="161616"/>
        </a:accent4>
        <a:accent5>
          <a:srgbClr val="B3B0B0"/>
        </a:accent5>
        <a:accent6>
          <a:srgbClr val="E75C00"/>
        </a:accent6>
        <a:hlink>
          <a:srgbClr val="FF99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9">
        <a:dk1>
          <a:srgbClr val="1C1C1C"/>
        </a:dk1>
        <a:lt1>
          <a:srgbClr val="B2B2B2"/>
        </a:lt1>
        <a:dk2>
          <a:srgbClr val="1C1C1C"/>
        </a:dk2>
        <a:lt2>
          <a:srgbClr val="B2B2B2"/>
        </a:lt2>
        <a:accent1>
          <a:srgbClr val="008080"/>
        </a:accent1>
        <a:accent2>
          <a:srgbClr val="00CC00"/>
        </a:accent2>
        <a:accent3>
          <a:srgbClr val="D5D5D5"/>
        </a:accent3>
        <a:accent4>
          <a:srgbClr val="161616"/>
        </a:accent4>
        <a:accent5>
          <a:srgbClr val="AAC0C0"/>
        </a:accent5>
        <a:accent6>
          <a:srgbClr val="00B900"/>
        </a:accent6>
        <a:hlink>
          <a:srgbClr val="339933"/>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0">
        <a:dk1>
          <a:srgbClr val="1C1C1C"/>
        </a:dk1>
        <a:lt1>
          <a:srgbClr val="B2B2B2"/>
        </a:lt1>
        <a:dk2>
          <a:srgbClr val="1C1C1C"/>
        </a:dk2>
        <a:lt2>
          <a:srgbClr val="B2B2B2"/>
        </a:lt2>
        <a:accent1>
          <a:srgbClr val="008080"/>
        </a:accent1>
        <a:accent2>
          <a:srgbClr val="008080"/>
        </a:accent2>
        <a:accent3>
          <a:srgbClr val="D5D5D5"/>
        </a:accent3>
        <a:accent4>
          <a:srgbClr val="161616"/>
        </a:accent4>
        <a:accent5>
          <a:srgbClr val="AAC0C0"/>
        </a:accent5>
        <a:accent6>
          <a:srgbClr val="007373"/>
        </a:accent6>
        <a:hlink>
          <a:srgbClr val="339933"/>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1">
        <a:dk1>
          <a:srgbClr val="1C1C1C"/>
        </a:dk1>
        <a:lt1>
          <a:srgbClr val="B2B2B2"/>
        </a:lt1>
        <a:dk2>
          <a:srgbClr val="1C1C1C"/>
        </a:dk2>
        <a:lt2>
          <a:srgbClr val="B2B2B2"/>
        </a:lt2>
        <a:accent1>
          <a:srgbClr val="339933"/>
        </a:accent1>
        <a:accent2>
          <a:srgbClr val="339966"/>
        </a:accent2>
        <a:accent3>
          <a:srgbClr val="D5D5D5"/>
        </a:accent3>
        <a:accent4>
          <a:srgbClr val="161616"/>
        </a:accent4>
        <a:accent5>
          <a:srgbClr val="ADCAAD"/>
        </a:accent5>
        <a:accent6>
          <a:srgbClr val="2D8A5C"/>
        </a:accent6>
        <a:hlink>
          <a:srgbClr val="00808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2">
        <a:dk1>
          <a:srgbClr val="1C1C1C"/>
        </a:dk1>
        <a:lt1>
          <a:srgbClr val="B2B2B2"/>
        </a:lt1>
        <a:dk2>
          <a:srgbClr val="1C1C1C"/>
        </a:dk2>
        <a:lt2>
          <a:srgbClr val="B2B2B2"/>
        </a:lt2>
        <a:accent1>
          <a:srgbClr val="006699"/>
        </a:accent1>
        <a:accent2>
          <a:srgbClr val="006699"/>
        </a:accent2>
        <a:accent3>
          <a:srgbClr val="D5D5D5"/>
        </a:accent3>
        <a:accent4>
          <a:srgbClr val="161616"/>
        </a:accent4>
        <a:accent5>
          <a:srgbClr val="AAB8CA"/>
        </a:accent5>
        <a:accent6>
          <a:srgbClr val="005C8A"/>
        </a:accent6>
        <a:hlink>
          <a:srgbClr val="FF99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3">
        <a:dk1>
          <a:srgbClr val="1C1C1C"/>
        </a:dk1>
        <a:lt1>
          <a:srgbClr val="B2B2B2"/>
        </a:lt1>
        <a:dk2>
          <a:srgbClr val="1C1C1C"/>
        </a:dk2>
        <a:lt2>
          <a:srgbClr val="B2B2B2"/>
        </a:lt2>
        <a:accent1>
          <a:srgbClr val="006699"/>
        </a:accent1>
        <a:accent2>
          <a:srgbClr val="FF9900"/>
        </a:accent2>
        <a:accent3>
          <a:srgbClr val="D5D5D5"/>
        </a:accent3>
        <a:accent4>
          <a:srgbClr val="161616"/>
        </a:accent4>
        <a:accent5>
          <a:srgbClr val="AAB8CA"/>
        </a:accent5>
        <a:accent6>
          <a:srgbClr val="E78A00"/>
        </a:accent6>
        <a:hlink>
          <a:srgbClr val="003366"/>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4">
        <a:dk1>
          <a:srgbClr val="1C1C1C"/>
        </a:dk1>
        <a:lt1>
          <a:srgbClr val="B2B2B2"/>
        </a:lt1>
        <a:dk2>
          <a:srgbClr val="1C1C1C"/>
        </a:dk2>
        <a:lt2>
          <a:srgbClr val="B2B2B2"/>
        </a:lt2>
        <a:accent1>
          <a:srgbClr val="0082DA"/>
        </a:accent1>
        <a:accent2>
          <a:srgbClr val="FF9900"/>
        </a:accent2>
        <a:accent3>
          <a:srgbClr val="D5D5D5"/>
        </a:accent3>
        <a:accent4>
          <a:srgbClr val="161616"/>
        </a:accent4>
        <a:accent5>
          <a:srgbClr val="AAC1EA"/>
        </a:accent5>
        <a:accent6>
          <a:srgbClr val="E78A00"/>
        </a:accent6>
        <a:hlink>
          <a:srgbClr val="0066CC"/>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5">
        <a:dk1>
          <a:srgbClr val="1C1C1C"/>
        </a:dk1>
        <a:lt1>
          <a:srgbClr val="B2B2B2"/>
        </a:lt1>
        <a:dk2>
          <a:srgbClr val="1C1C1C"/>
        </a:dk2>
        <a:lt2>
          <a:srgbClr val="B2B2B2"/>
        </a:lt2>
        <a:accent1>
          <a:srgbClr val="004D74"/>
        </a:accent1>
        <a:accent2>
          <a:srgbClr val="00CCFF"/>
        </a:accent2>
        <a:accent3>
          <a:srgbClr val="D5D5D5"/>
        </a:accent3>
        <a:accent4>
          <a:srgbClr val="161616"/>
        </a:accent4>
        <a:accent5>
          <a:srgbClr val="AAB2BC"/>
        </a:accent5>
        <a:accent6>
          <a:srgbClr val="00B9E7"/>
        </a:accent6>
        <a:hlink>
          <a:srgbClr val="FF66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6">
        <a:dk1>
          <a:srgbClr val="1C1C1C"/>
        </a:dk1>
        <a:lt1>
          <a:srgbClr val="B2B2B2"/>
        </a:lt1>
        <a:dk2>
          <a:srgbClr val="1C1C1C"/>
        </a:dk2>
        <a:lt2>
          <a:srgbClr val="B2B2B2"/>
        </a:lt2>
        <a:accent1>
          <a:srgbClr val="004D74"/>
        </a:accent1>
        <a:accent2>
          <a:srgbClr val="00CCFF"/>
        </a:accent2>
        <a:accent3>
          <a:srgbClr val="D5D5D5"/>
        </a:accent3>
        <a:accent4>
          <a:srgbClr val="161616"/>
        </a:accent4>
        <a:accent5>
          <a:srgbClr val="AAB2BC"/>
        </a:accent5>
        <a:accent6>
          <a:srgbClr val="00B9E7"/>
        </a:accent6>
        <a:hlink>
          <a:srgbClr val="006699"/>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8">
    <a:dk1>
      <a:srgbClr val="000000"/>
    </a:dk1>
    <a:lt1>
      <a:srgbClr val="FFFFFF"/>
    </a:lt1>
    <a:dk2>
      <a:srgbClr val="000000"/>
    </a:dk2>
    <a:lt2>
      <a:srgbClr val="F8F8F8"/>
    </a:lt2>
    <a:accent1>
      <a:srgbClr val="3D485D"/>
    </a:accent1>
    <a:accent2>
      <a:srgbClr val="4EAA76"/>
    </a:accent2>
    <a:accent3>
      <a:srgbClr val="3D485D"/>
    </a:accent3>
    <a:accent4>
      <a:srgbClr val="4EAA76"/>
    </a:accent4>
    <a:accent5>
      <a:srgbClr val="3F3F3F"/>
    </a:accent5>
    <a:accent6>
      <a:srgbClr val="3F3F3F"/>
    </a:accent6>
    <a:hlink>
      <a:srgbClr val="262626"/>
    </a:hlink>
    <a:folHlink>
      <a:srgbClr val="3F3F3F"/>
    </a:folHlink>
  </a:clrScheme>
</a:themeOverride>
</file>

<file path=ppt/theme/themeOverride2.xml><?xml version="1.0" encoding="utf-8"?>
<a:themeOverride xmlns:a="http://schemas.openxmlformats.org/drawingml/2006/main">
  <a:clrScheme name="自定义 28">
    <a:dk1>
      <a:srgbClr val="000000"/>
    </a:dk1>
    <a:lt1>
      <a:srgbClr val="FFFFFF"/>
    </a:lt1>
    <a:dk2>
      <a:srgbClr val="000000"/>
    </a:dk2>
    <a:lt2>
      <a:srgbClr val="F8F8F8"/>
    </a:lt2>
    <a:accent1>
      <a:srgbClr val="3D485D"/>
    </a:accent1>
    <a:accent2>
      <a:srgbClr val="4EAA76"/>
    </a:accent2>
    <a:accent3>
      <a:srgbClr val="3D485D"/>
    </a:accent3>
    <a:accent4>
      <a:srgbClr val="4EAA76"/>
    </a:accent4>
    <a:accent5>
      <a:srgbClr val="3F3F3F"/>
    </a:accent5>
    <a:accent6>
      <a:srgbClr val="3F3F3F"/>
    </a:accent6>
    <a:hlink>
      <a:srgbClr val="262626"/>
    </a:hlink>
    <a:folHlink>
      <a:srgbClr val="3F3F3F"/>
    </a:folHlink>
  </a:clrScheme>
</a:themeOverride>
</file>

<file path=docProps/app.xml><?xml version="1.0" encoding="utf-8"?>
<Properties xmlns="http://schemas.openxmlformats.org/officeDocument/2006/extended-properties" xmlns:vt="http://schemas.openxmlformats.org/officeDocument/2006/docPropsVTypes">
  <TotalTime>0</TotalTime>
  <Words>4122</Words>
  <Application>WPS 演示</Application>
  <PresentationFormat>自定义</PresentationFormat>
  <Paragraphs>252</Paragraphs>
  <Slides>24</Slides>
  <Notes>25</Notes>
  <HiddenSlides>0</HiddenSlides>
  <MMClips>2</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24</vt:i4>
      </vt:variant>
    </vt:vector>
  </HeadingPairs>
  <TitlesOfParts>
    <vt:vector size="37" baseType="lpstr">
      <vt:lpstr>Arial</vt:lpstr>
      <vt:lpstr>宋体</vt:lpstr>
      <vt:lpstr>Wingdings</vt:lpstr>
      <vt:lpstr>微软雅黑</vt:lpstr>
      <vt:lpstr>Arial Unicode MS</vt:lpstr>
      <vt:lpstr>Wingdings</vt:lpstr>
      <vt:lpstr>华文楷体</vt:lpstr>
      <vt:lpstr>Calibri</vt:lpstr>
      <vt:lpstr>Times New Roman</vt:lpstr>
      <vt:lpstr>Arial Unicode MS</vt:lpstr>
      <vt:lpstr>黑体</vt:lpstr>
      <vt:lpstr>Office 主题​​</vt:lpstr>
      <vt:lpstr>Copyright(c)2007-2011 NordriDesign™ 小A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HooYa</cp:lastModifiedBy>
  <cp:revision>462</cp:revision>
  <dcterms:created xsi:type="dcterms:W3CDTF">2015-12-21T02:26:00Z</dcterms:created>
  <dcterms:modified xsi:type="dcterms:W3CDTF">2018-10-13T07:31:49Z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2052-10.1.0.7469</vt:lpwstr>
  </property>
</Properties>
</file>